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71" r:id="rId2"/>
    <p:sldId id="768" r:id="rId3"/>
    <p:sldId id="272" r:id="rId4"/>
    <p:sldId id="755" r:id="rId5"/>
    <p:sldId id="738" r:id="rId6"/>
    <p:sldId id="757" r:id="rId7"/>
    <p:sldId id="758" r:id="rId8"/>
    <p:sldId id="759" r:id="rId9"/>
    <p:sldId id="290" r:id="rId10"/>
    <p:sldId id="736" r:id="rId11"/>
    <p:sldId id="737" r:id="rId12"/>
    <p:sldId id="770" r:id="rId13"/>
    <p:sldId id="746" r:id="rId14"/>
    <p:sldId id="745" r:id="rId15"/>
    <p:sldId id="750" r:id="rId16"/>
    <p:sldId id="748" r:id="rId17"/>
    <p:sldId id="761" r:id="rId18"/>
    <p:sldId id="749" r:id="rId19"/>
    <p:sldId id="751" r:id="rId20"/>
    <p:sldId id="766" r:id="rId21"/>
    <p:sldId id="292" r:id="rId22"/>
    <p:sldId id="293" r:id="rId23"/>
    <p:sldId id="296" r:id="rId24"/>
    <p:sldId id="754" r:id="rId25"/>
    <p:sldId id="299" r:id="rId26"/>
    <p:sldId id="276" r:id="rId27"/>
    <p:sldId id="278" r:id="rId28"/>
    <p:sldId id="767" r:id="rId29"/>
    <p:sldId id="280" r:id="rId30"/>
    <p:sldId id="284" r:id="rId31"/>
    <p:sldId id="301" r:id="rId32"/>
    <p:sldId id="303" r:id="rId33"/>
    <p:sldId id="769" r:id="rId34"/>
    <p:sldId id="307" r:id="rId3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72715" autoAdjust="0"/>
  </p:normalViewPr>
  <p:slideViewPr>
    <p:cSldViewPr snapToGrid="0">
      <p:cViewPr varScale="1">
        <p:scale>
          <a:sx n="57" d="100"/>
          <a:sy n="57" d="100"/>
        </p:scale>
        <p:origin x="1378" y="58"/>
      </p:cViewPr>
      <p:guideLst/>
    </p:cSldViewPr>
  </p:slideViewPr>
  <p:notesTextViewPr>
    <p:cViewPr>
      <p:scale>
        <a:sx n="1" d="1"/>
        <a:sy n="1" d="1"/>
      </p:scale>
      <p:origin x="0" y="0"/>
    </p:cViewPr>
  </p:notesTextViewPr>
  <p:sorterViewPr>
    <p:cViewPr>
      <p:scale>
        <a:sx n="71" d="100"/>
        <a:sy n="71" d="100"/>
      </p:scale>
      <p:origin x="0" y="-316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3B6011-3AFF-45BC-B23E-6C4ED0467566}" type="datetimeFigureOut">
              <a:rPr lang="es-ES" smtClean="0"/>
              <a:t>09/02/2019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41DBF-5D68-409B-8227-5BCC2BB0F47C}" type="slidenum">
              <a:rPr lang="es-ES" smtClean="0"/>
              <a:t>‹Nº›</a:t>
            </a:fld>
            <a:endParaRPr lang="es-ES"/>
          </a:p>
        </p:txBody>
      </p:sp>
    </p:spTree>
    <p:extLst>
      <p:ext uri="{BB962C8B-B14F-4D97-AF65-F5344CB8AC3E}">
        <p14:creationId xmlns:p14="http://schemas.microsoft.com/office/powerpoint/2010/main" val="2680571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baseline="0" dirty="0">
                <a:solidFill>
                  <a:schemeClr val="tx1"/>
                </a:solidFill>
                <a:latin typeface="+mn-lt"/>
                <a:ea typeface="+mn-ea"/>
                <a:cs typeface="+mn-cs"/>
              </a:rPr>
              <a:t>AGRADECIMIENTO</a:t>
            </a:r>
            <a:endParaRPr lang="es-ES" sz="1200" b="0"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Agradecer </a:t>
            </a:r>
            <a:r>
              <a:rPr lang="es-ES" sz="1200" b="0" i="0" u="none" strike="noStrike" kern="1200" baseline="0" dirty="0">
                <a:solidFill>
                  <a:schemeClr val="tx1"/>
                </a:solidFill>
                <a:latin typeface="+mn-lt"/>
                <a:ea typeface="+mn-ea"/>
                <a:cs typeface="+mn-cs"/>
              </a:rPr>
              <a:t>que se nos permita realizar esta presentación de Carmel Relax.</a:t>
            </a:r>
          </a:p>
          <a:p>
            <a:r>
              <a:rPr lang="es-ES" sz="1200" b="0" i="0" u="none" strike="noStrike" kern="1200" baseline="0" dirty="0">
                <a:solidFill>
                  <a:schemeClr val="tx1"/>
                </a:solidFill>
                <a:latin typeface="+mn-lt"/>
                <a:ea typeface="+mn-ea"/>
                <a:cs typeface="+mn-cs"/>
              </a:rPr>
              <a:t>Dar entrada al </a:t>
            </a:r>
            <a:r>
              <a:rPr lang="es-ES" sz="1200" b="1" i="0" u="none" strike="noStrike" kern="1200" baseline="0" dirty="0">
                <a:solidFill>
                  <a:schemeClr val="tx1"/>
                </a:solidFill>
                <a:latin typeface="+mn-lt"/>
                <a:ea typeface="+mn-ea"/>
                <a:cs typeface="+mn-cs"/>
              </a:rPr>
              <a:t>INDICE</a:t>
            </a:r>
            <a:r>
              <a:rPr lang="es-ES" sz="1200" b="0" i="0" u="none" strike="noStrike" kern="1200" baseline="0" dirty="0">
                <a:solidFill>
                  <a:schemeClr val="tx1"/>
                </a:solidFill>
                <a:latin typeface="+mn-lt"/>
                <a:ea typeface="+mn-ea"/>
                <a:cs typeface="+mn-cs"/>
              </a:rPr>
              <a:t> y explicar los </a:t>
            </a:r>
            <a:r>
              <a:rPr lang="es-ES" sz="1200" b="1" i="0" u="none" strike="noStrike" kern="1200" baseline="0" dirty="0">
                <a:solidFill>
                  <a:schemeClr val="tx1"/>
                </a:solidFill>
                <a:latin typeface="+mn-lt"/>
                <a:ea typeface="+mn-ea"/>
                <a:cs typeface="+mn-cs"/>
              </a:rPr>
              <a:t>3 BLOQUES</a:t>
            </a:r>
            <a:r>
              <a:rPr lang="es-ES" sz="1200" b="0" i="0" u="none" strike="noStrike" kern="1200" baseline="0" dirty="0">
                <a:solidFill>
                  <a:schemeClr val="tx1"/>
                </a:solidFill>
                <a:latin typeface="+mn-lt"/>
                <a:ea typeface="+mn-ea"/>
                <a:cs typeface="+mn-cs"/>
              </a:rPr>
              <a:t>.</a:t>
            </a:r>
          </a:p>
        </p:txBody>
      </p:sp>
      <p:sp>
        <p:nvSpPr>
          <p:cNvPr id="4" name="Marcador de número de diapositiva 3"/>
          <p:cNvSpPr>
            <a:spLocks noGrp="1"/>
          </p:cNvSpPr>
          <p:nvPr>
            <p:ph type="sldNum" sz="quarter" idx="10"/>
          </p:nvPr>
        </p:nvSpPr>
        <p:spPr/>
        <p:txBody>
          <a:bodyPr/>
          <a:lstStyle/>
          <a:p>
            <a:fld id="{1C341DBF-5D68-409B-8227-5BCC2BB0F47C}" type="slidenum">
              <a:rPr lang="es-ES" smtClean="0"/>
              <a:t>1</a:t>
            </a:fld>
            <a:endParaRPr lang="es-ES"/>
          </a:p>
        </p:txBody>
      </p:sp>
    </p:spTree>
    <p:extLst>
      <p:ext uri="{BB962C8B-B14F-4D97-AF65-F5344CB8AC3E}">
        <p14:creationId xmlns:p14="http://schemas.microsoft.com/office/powerpoint/2010/main" val="4092402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baseline="0" dirty="0">
                <a:solidFill>
                  <a:schemeClr val="tx1"/>
                </a:solidFill>
                <a:latin typeface="+mn-lt"/>
                <a:ea typeface="+mn-ea"/>
                <a:cs typeface="+mn-cs"/>
              </a:rPr>
              <a:t>SISTEMA LIMBICO 2</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Con moléculas de Aceites Esenciales podemos acceder al Sistema Límbico con efectos específicos y son aquellos efectos derivados de las características de los Aceites Esenciales que utilicemos en la fórmula (Carmel Relax contiene 13 Aceites Esenciales).</a:t>
            </a:r>
          </a:p>
          <a:p>
            <a:r>
              <a:rPr lang="es-ES" sz="1200" b="0" i="0" u="none" strike="noStrike" kern="1200" baseline="0" dirty="0">
                <a:solidFill>
                  <a:schemeClr val="tx1"/>
                </a:solidFill>
                <a:latin typeface="+mn-lt"/>
                <a:ea typeface="+mn-ea"/>
                <a:cs typeface="+mn-cs"/>
              </a:rPr>
              <a:t>Por ejemplo, la combinación de Aceites Esenciales que componen la fórmula molecular de Carmel Relax, potencian las sensaciones emocionales, </a:t>
            </a:r>
            <a:r>
              <a:rPr lang="es-ES" sz="1200" b="1" i="0" u="none" strike="noStrike" kern="1200" baseline="0" dirty="0">
                <a:solidFill>
                  <a:schemeClr val="tx1"/>
                </a:solidFill>
                <a:latin typeface="+mn-lt"/>
                <a:ea typeface="+mn-ea"/>
                <a:cs typeface="+mn-cs"/>
              </a:rPr>
              <a:t>específicamente la relajación y el placer</a:t>
            </a:r>
            <a:r>
              <a:rPr lang="es-ES" sz="1200" b="0" i="0" u="none" strike="noStrike" kern="1200" baseline="0" dirty="0">
                <a:solidFill>
                  <a:schemeClr val="tx1"/>
                </a:solidFill>
                <a:latin typeface="+mn-lt"/>
                <a:ea typeface="+mn-ea"/>
                <a:cs typeface="+mn-cs"/>
              </a:rPr>
              <a:t> ya que a través del Sistema Límbico actúa rápidamente en el Sistema Nervioso. </a:t>
            </a:r>
          </a:p>
          <a:p>
            <a:r>
              <a:rPr lang="es-ES" sz="1200" b="0" i="0" u="none" strike="noStrike" kern="1200" baseline="0" dirty="0">
                <a:solidFill>
                  <a:schemeClr val="tx1"/>
                </a:solidFill>
                <a:latin typeface="+mn-lt"/>
                <a:ea typeface="+mn-ea"/>
                <a:cs typeface="+mn-cs"/>
              </a:rPr>
              <a:t>Otros productos que se publicitan con estas características no son científicamente correctos, ya que los Aceites Esenciales que utilizan (como </a:t>
            </a:r>
            <a:r>
              <a:rPr lang="es-ES" sz="1200" b="0" i="1" u="none" strike="noStrike" kern="1200" baseline="0" dirty="0" err="1">
                <a:solidFill>
                  <a:schemeClr val="tx1"/>
                </a:solidFill>
                <a:latin typeface="+mn-lt"/>
                <a:ea typeface="+mn-ea"/>
                <a:cs typeface="+mn-cs"/>
              </a:rPr>
              <a:t>Rituals</a:t>
            </a:r>
            <a:r>
              <a:rPr lang="es-ES" sz="1200" b="0" i="0" u="none" strike="noStrike" kern="1200" baseline="0" dirty="0">
                <a:solidFill>
                  <a:schemeClr val="tx1"/>
                </a:solidFill>
                <a:latin typeface="+mn-lt"/>
                <a:ea typeface="+mn-ea"/>
                <a:cs typeface="+mn-cs"/>
              </a:rPr>
              <a:t> con la flor de Loto) son agradables por su fragancia, pero en absoluto relajante. (lo compararemos, científicamente, mas adelante)</a:t>
            </a:r>
            <a:endParaRPr lang="es-ES" dirty="0"/>
          </a:p>
        </p:txBody>
      </p:sp>
      <p:sp>
        <p:nvSpPr>
          <p:cNvPr id="4" name="Marcador de número de diapositiva 3"/>
          <p:cNvSpPr>
            <a:spLocks noGrp="1"/>
          </p:cNvSpPr>
          <p:nvPr>
            <p:ph type="sldNum" sz="quarter" idx="10"/>
          </p:nvPr>
        </p:nvSpPr>
        <p:spPr/>
        <p:txBody>
          <a:bodyPr/>
          <a:lstStyle/>
          <a:p>
            <a:fld id="{1C341DBF-5D68-409B-8227-5BCC2BB0F47C}" type="slidenum">
              <a:rPr lang="es-ES" smtClean="0"/>
              <a:t>11</a:t>
            </a:fld>
            <a:endParaRPr lang="es-ES"/>
          </a:p>
        </p:txBody>
      </p:sp>
    </p:spTree>
    <p:extLst>
      <p:ext uri="{BB962C8B-B14F-4D97-AF65-F5344CB8AC3E}">
        <p14:creationId xmlns:p14="http://schemas.microsoft.com/office/powerpoint/2010/main" val="1284250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C341DBF-5D68-409B-8227-5BCC2BB0F47C}" type="slidenum">
              <a:rPr lang="es-ES" smtClean="0"/>
              <a:t>12</a:t>
            </a:fld>
            <a:endParaRPr lang="es-ES"/>
          </a:p>
        </p:txBody>
      </p:sp>
    </p:spTree>
    <p:extLst>
      <p:ext uri="{BB962C8B-B14F-4D97-AF65-F5344CB8AC3E}">
        <p14:creationId xmlns:p14="http://schemas.microsoft.com/office/powerpoint/2010/main" val="531738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BRUMA DE ALMOHADA DE LOCCITANE</a:t>
            </a:r>
          </a:p>
          <a:p>
            <a:endParaRPr lang="es-ES" dirty="0"/>
          </a:p>
          <a:p>
            <a:r>
              <a:rPr lang="es-ES" dirty="0"/>
              <a:t>Publicidad de la “</a:t>
            </a:r>
            <a:r>
              <a:rPr lang="es-ES" i="1" dirty="0"/>
              <a:t>Bruma de almohada relajante</a:t>
            </a:r>
            <a:r>
              <a:rPr lang="es-ES" dirty="0"/>
              <a:t>” de la casa </a:t>
            </a:r>
            <a:r>
              <a:rPr lang="es-ES" i="1" dirty="0" err="1"/>
              <a:t>Loccitane</a:t>
            </a:r>
            <a:r>
              <a:rPr lang="es-ES" dirty="0"/>
              <a:t>. </a:t>
            </a:r>
          </a:p>
          <a:p>
            <a:r>
              <a:rPr lang="es-ES" dirty="0"/>
              <a:t>Otro ejemplo de espectacular sobredimensionamiento de los Aceites Esenciales. Es un Super-venta del mercado, de acuerdo, pero como veremos en la siguiente lámina, tiene muy poco que ver con la eficacia contrastada en relajación (excepto que es correcto admitir que su olor y fragancia en base a la lavanda es muy agradable).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Su composición (que veremos mas adelante con detalles) se basa exclusivamente en la Lavanda, ya que </a:t>
            </a:r>
            <a:r>
              <a:rPr lang="es-ES" b="1" dirty="0"/>
              <a:t>ni la Bergamota (estimulante) ni la Mandarina, o la Naranja o el Geranio (estimulante)</a:t>
            </a:r>
            <a:r>
              <a:rPr lang="es-ES" dirty="0"/>
              <a:t> tienen que ver con efectos relajantes, aunque si con efectos de fragancias muy agradables. Esta documentación es de su propia página Web.</a:t>
            </a:r>
          </a:p>
          <a:p>
            <a:endParaRPr lang="es-ES" dirty="0"/>
          </a:p>
        </p:txBody>
      </p:sp>
      <p:sp>
        <p:nvSpPr>
          <p:cNvPr id="4" name="Marcador de número de diapositiva 3"/>
          <p:cNvSpPr>
            <a:spLocks noGrp="1"/>
          </p:cNvSpPr>
          <p:nvPr>
            <p:ph type="sldNum" sz="quarter" idx="10"/>
          </p:nvPr>
        </p:nvSpPr>
        <p:spPr/>
        <p:txBody>
          <a:bodyPr/>
          <a:lstStyle/>
          <a:p>
            <a:fld id="{1C341DBF-5D68-409B-8227-5BCC2BB0F47C}" type="slidenum">
              <a:rPr lang="es-ES" smtClean="0"/>
              <a:t>13</a:t>
            </a:fld>
            <a:endParaRPr lang="es-ES"/>
          </a:p>
        </p:txBody>
      </p:sp>
    </p:spTree>
    <p:extLst>
      <p:ext uri="{BB962C8B-B14F-4D97-AF65-F5344CB8AC3E}">
        <p14:creationId xmlns:p14="http://schemas.microsoft.com/office/powerpoint/2010/main" val="1456902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BRUMA DE ALMOHADA DE DIPTYQUE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Este artículo, también citado por </a:t>
            </a:r>
            <a:r>
              <a:rPr lang="es-ES" b="1" dirty="0"/>
              <a:t>VANITY FAIR</a:t>
            </a:r>
            <a:r>
              <a:rPr lang="es-ES" dirty="0"/>
              <a:t> es clamorosamente otro ejemplo de confusión. Para empezar afirma que se puede utilizar sobre la almohada, a continuación aclara que </a:t>
            </a:r>
            <a:r>
              <a:rPr lang="es-ES" b="1" dirty="0"/>
              <a:t>no es tanto un efecto relajante como “agradable”</a:t>
            </a:r>
            <a:r>
              <a:rPr lang="es-ES" dirty="0"/>
              <a:t>. Y esto es así porque si estudiamos los componentes vemos que son todos sintéticos y que está basado en ROSA y HIEDRA, elementos que nada tienen que ver con la relajación, aunque si tienen que ver con fragancias agradables.</a:t>
            </a:r>
          </a:p>
          <a:p>
            <a:endParaRPr lang="es-ES" dirty="0"/>
          </a:p>
        </p:txBody>
      </p:sp>
      <p:sp>
        <p:nvSpPr>
          <p:cNvPr id="4" name="Marcador de número de diapositiva 3"/>
          <p:cNvSpPr>
            <a:spLocks noGrp="1"/>
          </p:cNvSpPr>
          <p:nvPr>
            <p:ph type="sldNum" sz="quarter" idx="10"/>
          </p:nvPr>
        </p:nvSpPr>
        <p:spPr/>
        <p:txBody>
          <a:bodyPr/>
          <a:lstStyle/>
          <a:p>
            <a:fld id="{1C341DBF-5D68-409B-8227-5BCC2BB0F47C}" type="slidenum">
              <a:rPr lang="es-ES" smtClean="0"/>
              <a:t>14</a:t>
            </a:fld>
            <a:endParaRPr lang="es-ES"/>
          </a:p>
        </p:txBody>
      </p:sp>
    </p:spTree>
    <p:extLst>
      <p:ext uri="{BB962C8B-B14F-4D97-AF65-F5344CB8AC3E}">
        <p14:creationId xmlns:p14="http://schemas.microsoft.com/office/powerpoint/2010/main" val="3700924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COMPARACION DE CARMEL RELAX CON 5 PRODUCTOS DE SIMILAR AREA</a:t>
            </a:r>
          </a:p>
          <a:p>
            <a:endParaRPr lang="es-ES" dirty="0"/>
          </a:p>
          <a:p>
            <a:r>
              <a:rPr lang="es-ES" dirty="0"/>
              <a:t>Primera e importante y esclarecedora comparativa con productos </a:t>
            </a:r>
            <a:r>
              <a:rPr lang="es-ES" b="1" dirty="0"/>
              <a:t>BRUMAS DE ALMOHADA</a:t>
            </a:r>
            <a:r>
              <a:rPr lang="es-ES" dirty="0"/>
              <a:t>. </a:t>
            </a:r>
          </a:p>
          <a:p>
            <a:r>
              <a:rPr lang="es-ES" dirty="0"/>
              <a:t>Vemos que no existe punto de comparación; que mientras las </a:t>
            </a:r>
            <a:r>
              <a:rPr lang="es-ES" b="1" dirty="0"/>
              <a:t>Brumas</a:t>
            </a:r>
            <a:r>
              <a:rPr lang="es-ES" dirty="0"/>
              <a:t> mas reconocidas del mercado como la de </a:t>
            </a:r>
            <a:r>
              <a:rPr lang="es-ES" dirty="0" err="1"/>
              <a:t>Loccitane</a:t>
            </a:r>
            <a:r>
              <a:rPr lang="es-ES" dirty="0"/>
              <a:t>, Babor, </a:t>
            </a:r>
            <a:r>
              <a:rPr lang="es-ES" dirty="0" err="1"/>
              <a:t>etc</a:t>
            </a:r>
            <a:r>
              <a:rPr lang="es-ES" dirty="0"/>
              <a:t> solo presentan un par de Aceites Esenciales y varios productos sintéticos (Ver cuadro comparativo), </a:t>
            </a:r>
            <a:r>
              <a:rPr lang="es-ES" b="1" dirty="0"/>
              <a:t>Carmel Relax </a:t>
            </a:r>
            <a:r>
              <a:rPr lang="es-ES" dirty="0"/>
              <a:t>enumera claramente los 13 Aceites Esenciales desde la Pasiflora al Sauce blanco.</a:t>
            </a:r>
          </a:p>
        </p:txBody>
      </p:sp>
      <p:sp>
        <p:nvSpPr>
          <p:cNvPr id="4" name="Marcador de número de diapositiva 3"/>
          <p:cNvSpPr>
            <a:spLocks noGrp="1"/>
          </p:cNvSpPr>
          <p:nvPr>
            <p:ph type="sldNum" sz="quarter" idx="10"/>
          </p:nvPr>
        </p:nvSpPr>
        <p:spPr/>
        <p:txBody>
          <a:bodyPr/>
          <a:lstStyle/>
          <a:p>
            <a:fld id="{1C341DBF-5D68-409B-8227-5BCC2BB0F47C}" type="slidenum">
              <a:rPr lang="es-ES" smtClean="0"/>
              <a:t>15</a:t>
            </a:fld>
            <a:endParaRPr lang="es-ES"/>
          </a:p>
        </p:txBody>
      </p:sp>
    </p:spTree>
    <p:extLst>
      <p:ext uri="{BB962C8B-B14F-4D97-AF65-F5344CB8AC3E}">
        <p14:creationId xmlns:p14="http://schemas.microsoft.com/office/powerpoint/2010/main" val="2864040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BRUMA DE ALMOHADA DE THE BODY SHOP</a:t>
            </a:r>
          </a:p>
          <a:p>
            <a:endParaRPr lang="es-ES" dirty="0"/>
          </a:p>
          <a:p>
            <a:r>
              <a:rPr lang="es-ES" dirty="0"/>
              <a:t>Un producto de THE BODY SHOP que actualmente ya no se comercializa. </a:t>
            </a:r>
          </a:p>
          <a:p>
            <a:r>
              <a:rPr lang="es-ES" dirty="0"/>
              <a:t>Este producto BRUMA DE ALMOHADA contenía 2 Aceites Esenciales relajantes: Lavanda y Manzanilla. Mas adelante veremos la comparativa con los 13 Aceites Esenciales de Carmel Relax.</a:t>
            </a:r>
          </a:p>
        </p:txBody>
      </p:sp>
      <p:sp>
        <p:nvSpPr>
          <p:cNvPr id="4" name="Marcador de número de diapositiva 3"/>
          <p:cNvSpPr>
            <a:spLocks noGrp="1"/>
          </p:cNvSpPr>
          <p:nvPr>
            <p:ph type="sldNum" sz="quarter" idx="10"/>
          </p:nvPr>
        </p:nvSpPr>
        <p:spPr/>
        <p:txBody>
          <a:bodyPr/>
          <a:lstStyle/>
          <a:p>
            <a:fld id="{1C341DBF-5D68-409B-8227-5BCC2BB0F47C}" type="slidenum">
              <a:rPr lang="es-ES" smtClean="0"/>
              <a:t>16</a:t>
            </a:fld>
            <a:endParaRPr lang="es-ES"/>
          </a:p>
        </p:txBody>
      </p:sp>
    </p:spTree>
    <p:extLst>
      <p:ext uri="{BB962C8B-B14F-4D97-AF65-F5344CB8AC3E}">
        <p14:creationId xmlns:p14="http://schemas.microsoft.com/office/powerpoint/2010/main" val="621932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BRUMA DE ALMOHADA DE RITUALS</a:t>
            </a:r>
          </a:p>
          <a:p>
            <a:endParaRPr lang="es-ES" b="1" dirty="0"/>
          </a:p>
          <a:p>
            <a:r>
              <a:rPr lang="es-ES" b="1" dirty="0" err="1"/>
              <a:t>The</a:t>
            </a:r>
            <a:r>
              <a:rPr lang="es-ES" b="1" dirty="0"/>
              <a:t> Ritual </a:t>
            </a:r>
            <a:r>
              <a:rPr lang="es-ES" b="1" dirty="0" err="1"/>
              <a:t>of</a:t>
            </a:r>
            <a:r>
              <a:rPr lang="es-ES" b="1" dirty="0"/>
              <a:t> </a:t>
            </a:r>
            <a:r>
              <a:rPr lang="es-ES" b="1" dirty="0" err="1"/>
              <a:t>Dao</a:t>
            </a:r>
            <a:r>
              <a:rPr lang="es-ES" dirty="0"/>
              <a:t>, de </a:t>
            </a:r>
            <a:r>
              <a:rPr lang="es-ES" dirty="0" err="1"/>
              <a:t>Rituals</a:t>
            </a:r>
            <a:r>
              <a:rPr lang="es-ES" dirty="0"/>
              <a:t> es otro ejemplo de publicidad “doble”. La fragancia de este producto es muy buena, pero su eficacia en relajación es nula porque sus dos componentes, el Yi-Yi y el Loto no son en absoluto relajantes. De hecho en la lámina se puede leer que el Loto es relajante “</a:t>
            </a:r>
            <a:r>
              <a:rPr lang="es-ES" b="1" dirty="0"/>
              <a:t>y se cierra por la noche y se abre por la mañana</a:t>
            </a:r>
            <a:r>
              <a:rPr lang="es-ES" dirty="0"/>
              <a:t>.</a:t>
            </a:r>
          </a:p>
          <a:p>
            <a:r>
              <a:rPr lang="es-ES" dirty="0"/>
              <a:t>No solo se ofrece como “perfecto descanso”, también se ofrece “para meditación”.</a:t>
            </a:r>
          </a:p>
          <a:p>
            <a:r>
              <a:rPr lang="es-ES" dirty="0"/>
              <a:t>Mas adelante veremos una comparación con los 13 Aceites Esenciales verdaderamente reconocidos por la moderna biología médica como relajantes que contiene Carmel Relax</a:t>
            </a:r>
          </a:p>
        </p:txBody>
      </p:sp>
      <p:sp>
        <p:nvSpPr>
          <p:cNvPr id="4" name="Marcador de número de diapositiva 3"/>
          <p:cNvSpPr>
            <a:spLocks noGrp="1"/>
          </p:cNvSpPr>
          <p:nvPr>
            <p:ph type="sldNum" sz="quarter" idx="10"/>
          </p:nvPr>
        </p:nvSpPr>
        <p:spPr/>
        <p:txBody>
          <a:bodyPr/>
          <a:lstStyle/>
          <a:p>
            <a:fld id="{1C341DBF-5D68-409B-8227-5BCC2BB0F47C}" type="slidenum">
              <a:rPr lang="es-ES" smtClean="0"/>
              <a:t>17</a:t>
            </a:fld>
            <a:endParaRPr lang="es-ES"/>
          </a:p>
        </p:txBody>
      </p:sp>
    </p:spTree>
    <p:extLst>
      <p:ext uri="{BB962C8B-B14F-4D97-AF65-F5344CB8AC3E}">
        <p14:creationId xmlns:p14="http://schemas.microsoft.com/office/powerpoint/2010/main" val="3883880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SEGUNDA COMPARATIVA</a:t>
            </a:r>
          </a:p>
          <a:p>
            <a:endParaRPr lang="es-ES" b="1" dirty="0"/>
          </a:p>
          <a:p>
            <a:r>
              <a:rPr lang="es-ES" b="0" dirty="0"/>
              <a:t>Tan esclarecedora como la primera comparativa. </a:t>
            </a:r>
          </a:p>
          <a:p>
            <a:r>
              <a:rPr lang="es-ES" b="0" dirty="0"/>
              <a:t>A la izquierda los Aceites Esenciales de Carmel Relax. </a:t>
            </a:r>
          </a:p>
          <a:p>
            <a:r>
              <a:rPr lang="es-ES" b="0" dirty="0"/>
              <a:t>Enumerados del 1 al 4 los productos “comparados” apuntando los Aceites Esenciales que contienen. Cabe señalar que solo la Lavanda y la Manzanilla son verdaderamente relajantes. Ninguno de ellos tienen Pasiflora, Valeriana, Melisa etc. Algunos contienen productos sintéticos.</a:t>
            </a:r>
          </a:p>
          <a:p>
            <a:endParaRPr lang="es-ES" dirty="0"/>
          </a:p>
          <a:p>
            <a:endParaRPr lang="es-ES" dirty="0"/>
          </a:p>
        </p:txBody>
      </p:sp>
      <p:sp>
        <p:nvSpPr>
          <p:cNvPr id="4" name="Marcador de número de diapositiva 3"/>
          <p:cNvSpPr>
            <a:spLocks noGrp="1"/>
          </p:cNvSpPr>
          <p:nvPr>
            <p:ph type="sldNum" sz="quarter" idx="10"/>
          </p:nvPr>
        </p:nvSpPr>
        <p:spPr/>
        <p:txBody>
          <a:bodyPr/>
          <a:lstStyle/>
          <a:p>
            <a:fld id="{1C341DBF-5D68-409B-8227-5BCC2BB0F47C}" type="slidenum">
              <a:rPr lang="es-ES" smtClean="0"/>
              <a:t>18</a:t>
            </a:fld>
            <a:endParaRPr lang="es-ES"/>
          </a:p>
        </p:txBody>
      </p:sp>
    </p:spTree>
    <p:extLst>
      <p:ext uri="{BB962C8B-B14F-4D97-AF65-F5344CB8AC3E}">
        <p14:creationId xmlns:p14="http://schemas.microsoft.com/office/powerpoint/2010/main" val="653003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SEGUNDO BLOQUE DE COMPARACIÓN</a:t>
            </a:r>
          </a:p>
          <a:p>
            <a:endParaRPr lang="es-ES" b="1" dirty="0"/>
          </a:p>
          <a:p>
            <a:r>
              <a:rPr lang="es-ES" dirty="0"/>
              <a:t>Comparemos ahora Carmel Relax con 7 productos farmacéuticos, aunque todos digeribles.</a:t>
            </a:r>
          </a:p>
          <a:p>
            <a:r>
              <a:rPr lang="es-ES" dirty="0"/>
              <a:t>Los podemos comparar desde dos puntos de vista: </a:t>
            </a:r>
            <a:r>
              <a:rPr lang="es-ES" b="1" dirty="0"/>
              <a:t>los Aceites Esenciales utilizados en cada uno de ellos y segundo la proporción, la cantidad de estos Aceites en cada uno de los 7 productos</a:t>
            </a:r>
            <a:r>
              <a:rPr lang="es-ES" dirty="0"/>
              <a:t>.</a:t>
            </a:r>
          </a:p>
          <a:p>
            <a:r>
              <a:rPr lang="es-ES" dirty="0"/>
              <a:t>Existe otra categoría de producto para la relajación e inducción al sueño (</a:t>
            </a:r>
            <a:r>
              <a:rPr lang="es-ES" dirty="0" err="1"/>
              <a:t>Doxilamina</a:t>
            </a:r>
            <a:r>
              <a:rPr lang="es-ES" dirty="0"/>
              <a:t>) que por ser químicamente sintético no la comparamos</a:t>
            </a:r>
          </a:p>
        </p:txBody>
      </p:sp>
      <p:sp>
        <p:nvSpPr>
          <p:cNvPr id="4" name="Marcador de número de diapositiva 3"/>
          <p:cNvSpPr>
            <a:spLocks noGrp="1"/>
          </p:cNvSpPr>
          <p:nvPr>
            <p:ph type="sldNum" sz="quarter" idx="10"/>
          </p:nvPr>
        </p:nvSpPr>
        <p:spPr/>
        <p:txBody>
          <a:bodyPr/>
          <a:lstStyle/>
          <a:p>
            <a:fld id="{1C341DBF-5D68-409B-8227-5BCC2BB0F47C}" type="slidenum">
              <a:rPr lang="es-ES" smtClean="0"/>
              <a:t>19</a:t>
            </a:fld>
            <a:endParaRPr lang="es-ES"/>
          </a:p>
        </p:txBody>
      </p:sp>
    </p:spTree>
    <p:extLst>
      <p:ext uri="{BB962C8B-B14F-4D97-AF65-F5344CB8AC3E}">
        <p14:creationId xmlns:p14="http://schemas.microsoft.com/office/powerpoint/2010/main" val="2510197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SEDIVITAX de ABOCA</a:t>
            </a:r>
          </a:p>
          <a:p>
            <a:endParaRPr lang="es-ES" dirty="0"/>
          </a:p>
          <a:p>
            <a:r>
              <a:rPr lang="es-ES" dirty="0"/>
              <a:t>Vemos que este producto farmacéutico </a:t>
            </a:r>
            <a:r>
              <a:rPr lang="es-ES" b="1" dirty="0"/>
              <a:t>SEDIVITAC</a:t>
            </a:r>
            <a:r>
              <a:rPr lang="es-ES" dirty="0"/>
              <a:t> (grageas) contiene 4 Aceites Esenciales:</a:t>
            </a:r>
          </a:p>
          <a:p>
            <a:r>
              <a:rPr lang="es-ES" b="1" dirty="0" err="1"/>
              <a:t>Passiflora</a:t>
            </a:r>
            <a:r>
              <a:rPr lang="es-ES" b="1" dirty="0"/>
              <a:t>.</a:t>
            </a:r>
          </a:p>
          <a:p>
            <a:r>
              <a:rPr lang="es-ES" b="1" dirty="0"/>
              <a:t>Valeriana.</a:t>
            </a:r>
          </a:p>
          <a:p>
            <a:r>
              <a:rPr lang="es-ES" b="1" dirty="0"/>
              <a:t>Melissa.</a:t>
            </a:r>
          </a:p>
          <a:p>
            <a:r>
              <a:rPr lang="es-ES" b="1" dirty="0"/>
              <a:t>Amapola de california</a:t>
            </a:r>
          </a:p>
          <a:p>
            <a:r>
              <a:rPr lang="es-ES" dirty="0"/>
              <a:t>Y aromas naturales de Manzanilla y Lavanda. </a:t>
            </a:r>
          </a:p>
          <a:p>
            <a:r>
              <a:rPr lang="es-ES" dirty="0"/>
              <a:t>Es muy importante observar las cantidades reflejadas en el envase para la comparación posterior.</a:t>
            </a:r>
          </a:p>
        </p:txBody>
      </p:sp>
      <p:sp>
        <p:nvSpPr>
          <p:cNvPr id="4" name="Marcador de número de diapositiva 3"/>
          <p:cNvSpPr>
            <a:spLocks noGrp="1"/>
          </p:cNvSpPr>
          <p:nvPr>
            <p:ph type="sldNum" sz="quarter" idx="10"/>
          </p:nvPr>
        </p:nvSpPr>
        <p:spPr/>
        <p:txBody>
          <a:bodyPr/>
          <a:lstStyle/>
          <a:p>
            <a:fld id="{1C341DBF-5D68-409B-8227-5BCC2BB0F47C}" type="slidenum">
              <a:rPr lang="es-ES" smtClean="0"/>
              <a:t>21</a:t>
            </a:fld>
            <a:endParaRPr lang="es-ES"/>
          </a:p>
        </p:txBody>
      </p:sp>
    </p:spTree>
    <p:extLst>
      <p:ext uri="{BB962C8B-B14F-4D97-AF65-F5344CB8AC3E}">
        <p14:creationId xmlns:p14="http://schemas.microsoft.com/office/powerpoint/2010/main" val="401863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NUEVO NICHO ECI DE MERCADO</a:t>
            </a:r>
          </a:p>
          <a:p>
            <a:endParaRPr lang="es-ES" b="1" dirty="0"/>
          </a:p>
          <a:p>
            <a:r>
              <a:rPr lang="es-ES" b="0" dirty="0"/>
              <a:t>Se ilustra con las cuatro áreas de la figura / Evidencias contrastables de los </a:t>
            </a:r>
            <a:r>
              <a:rPr lang="es-ES" b="1" dirty="0"/>
              <a:t>beneficios comparativos</a:t>
            </a:r>
          </a:p>
          <a:p>
            <a:r>
              <a:rPr lang="es-ES" b="0" dirty="0"/>
              <a:t>A lo largo de esta presentación se pone en evidencia caso a caso, producto a producto los beneficios del </a:t>
            </a:r>
            <a:r>
              <a:rPr lang="es-ES" b="1" dirty="0"/>
              <a:t>Programa F.F.</a:t>
            </a:r>
            <a:r>
              <a:rPr lang="es-ES" b="0" dirty="0"/>
              <a:t> frente a elementos similares en el mercado, tanto los químicos,  los naturales (todos </a:t>
            </a:r>
            <a:r>
              <a:rPr lang="es-ES" b="0" dirty="0" err="1"/>
              <a:t>ingeribles</a:t>
            </a:r>
            <a:r>
              <a:rPr lang="es-ES" b="0" dirty="0"/>
              <a:t>) y las Brumas.</a:t>
            </a:r>
          </a:p>
          <a:p>
            <a:endParaRPr lang="es-ES" b="0" dirty="0"/>
          </a:p>
          <a:p>
            <a:r>
              <a:rPr lang="es-ES" b="1" dirty="0"/>
              <a:t>Los productos derivados de Carmel Relax</a:t>
            </a:r>
            <a:r>
              <a:rPr lang="es-ES" b="0" dirty="0"/>
              <a:t> son muy importantes, por ejemplo el Ungüento Relajante Carmel Relax, que transmite los beneficios de la Valeriana, Pasiflora, Melisa, </a:t>
            </a:r>
            <a:r>
              <a:rPr lang="es-ES" b="0" dirty="0" err="1"/>
              <a:t>etc</a:t>
            </a:r>
            <a:r>
              <a:rPr lang="es-ES" b="0" dirty="0"/>
              <a:t> (13 A.E.) a través de la piel; o el Mikado Relajante para la habitación, o el Jabón y Detergente para lavar la ropa de la cama, etc.</a:t>
            </a:r>
          </a:p>
          <a:p>
            <a:endParaRPr lang="es-ES" b="0" dirty="0"/>
          </a:p>
          <a:p>
            <a:r>
              <a:rPr lang="es-ES" sz="1200" b="1" i="0" u="none" strike="noStrike" kern="1200" baseline="0" dirty="0">
                <a:solidFill>
                  <a:schemeClr val="tx1"/>
                </a:solidFill>
                <a:latin typeface="+mn-lt"/>
                <a:ea typeface="+mn-ea"/>
                <a:cs typeface="+mn-cs"/>
              </a:rPr>
              <a:t>Existe un nuevo nicho de mercado</a:t>
            </a:r>
            <a:r>
              <a:rPr lang="es-ES" sz="1200" b="0" i="0" u="none" strike="noStrike" kern="1200" baseline="0" dirty="0">
                <a:solidFill>
                  <a:schemeClr val="tx1"/>
                </a:solidFill>
                <a:latin typeface="+mn-lt"/>
                <a:ea typeface="+mn-ea"/>
                <a:cs typeface="+mn-cs"/>
              </a:rPr>
              <a:t> que no está ocupado por ninguna empresa, ni de laboratorio en parafarmacia ni de perfumería en cosmética.</a:t>
            </a:r>
          </a:p>
          <a:p>
            <a:r>
              <a:rPr lang="es-ES" sz="1200" b="0" i="0" u="none" strike="noStrike" kern="1200" baseline="0" dirty="0">
                <a:solidFill>
                  <a:schemeClr val="tx1"/>
                </a:solidFill>
                <a:latin typeface="+mn-lt"/>
                <a:ea typeface="+mn-ea"/>
                <a:cs typeface="+mn-cs"/>
              </a:rPr>
              <a:t>En el cuadro se puede ver con extrema claridad la diferencia entre los tres nichos que existen y el que se propone, entre las tres áreas y sus propiedades con las ventajas que las Fragancias Funcionales ofrece a los públicos objetivos ya analizados en los trabajo de campo.</a:t>
            </a:r>
          </a:p>
          <a:p>
            <a:r>
              <a:rPr lang="es-ES" sz="1200" b="0" i="0" u="none" strike="noStrike" kern="1200" baseline="0" dirty="0">
                <a:solidFill>
                  <a:schemeClr val="tx1"/>
                </a:solidFill>
                <a:latin typeface="+mn-lt"/>
                <a:ea typeface="+mn-ea"/>
                <a:cs typeface="+mn-cs"/>
              </a:rPr>
              <a:t>Aflorar este nuevo área, y posicionar las Fragancias Funcionales en el vértice de las posibles soluciones del bienestar en varias situaciones (relajación y sueño, o bien otra nueva F.F. para estimulación etc.) podría ser el objetivo de las próximas campañas.</a:t>
            </a:r>
            <a:endParaRPr lang="es-ES" dirty="0"/>
          </a:p>
          <a:p>
            <a:endParaRPr lang="es-ES" dirty="0"/>
          </a:p>
        </p:txBody>
      </p:sp>
      <p:sp>
        <p:nvSpPr>
          <p:cNvPr id="4" name="Marcador de número de diapositiva 3"/>
          <p:cNvSpPr>
            <a:spLocks noGrp="1"/>
          </p:cNvSpPr>
          <p:nvPr>
            <p:ph type="sldNum" sz="quarter" idx="10"/>
          </p:nvPr>
        </p:nvSpPr>
        <p:spPr/>
        <p:txBody>
          <a:bodyPr/>
          <a:lstStyle/>
          <a:p>
            <a:fld id="{1C341DBF-5D68-409B-8227-5BCC2BB0F47C}" type="slidenum">
              <a:rPr lang="es-ES" smtClean="0"/>
              <a:t>3</a:t>
            </a:fld>
            <a:endParaRPr lang="es-ES"/>
          </a:p>
        </p:txBody>
      </p:sp>
    </p:spTree>
    <p:extLst>
      <p:ext uri="{BB962C8B-B14F-4D97-AF65-F5344CB8AC3E}">
        <p14:creationId xmlns:p14="http://schemas.microsoft.com/office/powerpoint/2010/main" val="832532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ASPOLVIT de INTHER PHARMA</a:t>
            </a:r>
          </a:p>
          <a:p>
            <a:endParaRPr lang="es-ES" dirty="0"/>
          </a:p>
          <a:p>
            <a:r>
              <a:rPr lang="es-ES" dirty="0"/>
              <a:t>ASPOLVIT NIGHT. Ayuda a conciliar el sueño y la relajación (grageas)</a:t>
            </a:r>
          </a:p>
          <a:p>
            <a:r>
              <a:rPr lang="es-ES" dirty="0"/>
              <a:t>Segundo de los productos de farmacia comparado. Contiene 3 Aceites Esenciales:</a:t>
            </a:r>
          </a:p>
          <a:p>
            <a:r>
              <a:rPr lang="es-ES" b="1" dirty="0"/>
              <a:t>Valeriana.</a:t>
            </a:r>
          </a:p>
          <a:p>
            <a:r>
              <a:rPr lang="es-ES" b="1" dirty="0" err="1"/>
              <a:t>Passiflora</a:t>
            </a:r>
            <a:r>
              <a:rPr lang="es-ES" b="1" dirty="0"/>
              <a:t>.</a:t>
            </a:r>
          </a:p>
          <a:p>
            <a:r>
              <a:rPr lang="es-ES" b="1" dirty="0"/>
              <a:t>Amapola de California</a:t>
            </a:r>
          </a:p>
          <a:p>
            <a:r>
              <a:rPr lang="es-ES" dirty="0"/>
              <a:t>Y melatonina sintética. </a:t>
            </a:r>
          </a:p>
        </p:txBody>
      </p:sp>
      <p:sp>
        <p:nvSpPr>
          <p:cNvPr id="4" name="Marcador de número de diapositiva 3"/>
          <p:cNvSpPr>
            <a:spLocks noGrp="1"/>
          </p:cNvSpPr>
          <p:nvPr>
            <p:ph type="sldNum" sz="quarter" idx="10"/>
          </p:nvPr>
        </p:nvSpPr>
        <p:spPr/>
        <p:txBody>
          <a:bodyPr/>
          <a:lstStyle/>
          <a:p>
            <a:fld id="{1C341DBF-5D68-409B-8227-5BCC2BB0F47C}" type="slidenum">
              <a:rPr lang="es-ES" smtClean="0"/>
              <a:t>22</a:t>
            </a:fld>
            <a:endParaRPr lang="es-ES"/>
          </a:p>
        </p:txBody>
      </p:sp>
    </p:spTree>
    <p:extLst>
      <p:ext uri="{BB962C8B-B14F-4D97-AF65-F5344CB8AC3E}">
        <p14:creationId xmlns:p14="http://schemas.microsoft.com/office/powerpoint/2010/main" val="673137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ARKO RELAX SUEÑO de ARKOPHARMA </a:t>
            </a:r>
          </a:p>
          <a:p>
            <a:endParaRPr lang="es-ES" dirty="0"/>
          </a:p>
          <a:p>
            <a:r>
              <a:rPr lang="es-ES" dirty="0"/>
              <a:t>Grageas. Contiene 4 Aceites Esenciales:</a:t>
            </a:r>
          </a:p>
          <a:p>
            <a:r>
              <a:rPr lang="es-ES" b="1" dirty="0" err="1"/>
              <a:t>Passiflora</a:t>
            </a:r>
            <a:r>
              <a:rPr lang="es-ES" b="1" dirty="0"/>
              <a:t>.</a:t>
            </a:r>
          </a:p>
          <a:p>
            <a:r>
              <a:rPr lang="es-ES" b="1" dirty="0"/>
              <a:t>Valeriana.</a:t>
            </a:r>
          </a:p>
          <a:p>
            <a:r>
              <a:rPr lang="es-ES" b="1" dirty="0"/>
              <a:t>Melisa.</a:t>
            </a:r>
          </a:p>
          <a:p>
            <a:r>
              <a:rPr lang="es-ES" b="1" dirty="0"/>
              <a:t>Amapola de California</a:t>
            </a:r>
          </a:p>
          <a:p>
            <a:r>
              <a:rPr lang="es-ES" dirty="0" err="1"/>
              <a:t>Ademas</a:t>
            </a:r>
            <a:r>
              <a:rPr lang="es-ES" dirty="0"/>
              <a:t> de Melatonina sintética, conos de Lúpulo y vitamina </a:t>
            </a:r>
            <a:r>
              <a:rPr lang="es-ES" dirty="0" err="1"/>
              <a:t>B6</a:t>
            </a:r>
            <a:endParaRPr lang="es-ES" dirty="0"/>
          </a:p>
        </p:txBody>
      </p:sp>
      <p:sp>
        <p:nvSpPr>
          <p:cNvPr id="4" name="Marcador de número de diapositiva 3"/>
          <p:cNvSpPr>
            <a:spLocks noGrp="1"/>
          </p:cNvSpPr>
          <p:nvPr>
            <p:ph type="sldNum" sz="quarter" idx="10"/>
          </p:nvPr>
        </p:nvSpPr>
        <p:spPr/>
        <p:txBody>
          <a:bodyPr/>
          <a:lstStyle/>
          <a:p>
            <a:fld id="{1C341DBF-5D68-409B-8227-5BCC2BB0F47C}" type="slidenum">
              <a:rPr lang="es-ES" smtClean="0"/>
              <a:t>23</a:t>
            </a:fld>
            <a:endParaRPr lang="es-ES"/>
          </a:p>
        </p:txBody>
      </p:sp>
    </p:spTree>
    <p:extLst>
      <p:ext uri="{BB962C8B-B14F-4D97-AF65-F5344CB8AC3E}">
        <p14:creationId xmlns:p14="http://schemas.microsoft.com/office/powerpoint/2010/main" val="969165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baseline="0" dirty="0">
                <a:solidFill>
                  <a:schemeClr val="tx1"/>
                </a:solidFill>
                <a:latin typeface="+mn-lt"/>
                <a:ea typeface="+mn-ea"/>
                <a:cs typeface="+mn-cs"/>
              </a:rPr>
              <a:t>ANALISIS COMPARATIVO DE LOS COMPONENTES DE LOS PRODUCTOS FARMACEUTICOS (GRAGEAS) CON CARMEL RELAX</a:t>
            </a:r>
          </a:p>
          <a:p>
            <a:endParaRPr lang="es-ES" sz="1200" b="0"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Comparativa de componentes</a:t>
            </a:r>
            <a:r>
              <a:rPr lang="es-ES" sz="1200" b="0" i="0" u="none" strike="noStrike" kern="1200" baseline="0" dirty="0">
                <a:solidFill>
                  <a:schemeClr val="tx1"/>
                </a:solidFill>
                <a:latin typeface="+mn-lt"/>
                <a:ea typeface="+mn-ea"/>
                <a:cs typeface="+mn-cs"/>
              </a:rPr>
              <a:t> de los análisis de Carmel Relax frente a 7 productos de similar función (inducción al sueño) que se encuentran en farmacias y parafarmacias.</a:t>
            </a:r>
            <a:endParaRPr lang="es-ES" sz="1200" b="1" i="0" u="none" strike="noStrike" kern="1200" baseline="0" dirty="0">
              <a:solidFill>
                <a:schemeClr val="tx1"/>
              </a:solidFill>
              <a:latin typeface="+mn-lt"/>
              <a:ea typeface="+mn-ea"/>
              <a:cs typeface="+mn-cs"/>
            </a:endParaRPr>
          </a:p>
          <a:p>
            <a:endParaRPr lang="es-ES" sz="1200" b="1"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Carmel Relax……………………………………13 componentes (Aceites Esenciales)</a:t>
            </a:r>
          </a:p>
          <a:p>
            <a:r>
              <a:rPr lang="es-ES" sz="1200" b="1" i="0" u="none" strike="noStrike" kern="1200" baseline="0" dirty="0" err="1">
                <a:solidFill>
                  <a:schemeClr val="tx1"/>
                </a:solidFill>
                <a:latin typeface="+mn-lt"/>
                <a:ea typeface="+mn-ea"/>
                <a:cs typeface="+mn-cs"/>
              </a:rPr>
              <a:t>Sedivitax</a:t>
            </a:r>
            <a:r>
              <a:rPr lang="es-ES" sz="1200" b="0" i="0" u="none" strike="noStrike" kern="1200" baseline="0" dirty="0">
                <a:solidFill>
                  <a:schemeClr val="tx1"/>
                </a:solidFill>
                <a:latin typeface="+mn-lt"/>
                <a:ea typeface="+mn-ea"/>
                <a:cs typeface="+mn-cs"/>
              </a:rPr>
              <a:t>…………………………………………………………4 componentes (A.E.)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baseline="0" dirty="0" err="1">
                <a:solidFill>
                  <a:schemeClr val="tx1"/>
                </a:solidFill>
                <a:latin typeface="+mn-lt"/>
                <a:ea typeface="+mn-ea"/>
                <a:cs typeface="+mn-cs"/>
              </a:rPr>
              <a:t>Sedopal</a:t>
            </a:r>
            <a:r>
              <a:rPr lang="es-ES" sz="1200" b="0" i="0" u="none" strike="noStrike" kern="1200" baseline="0" dirty="0">
                <a:solidFill>
                  <a:schemeClr val="tx1"/>
                </a:solidFill>
                <a:latin typeface="+mn-lt"/>
                <a:ea typeface="+mn-ea"/>
                <a:cs typeface="+mn-cs"/>
              </a:rPr>
              <a:t>…………………………………………………………..3 componentes (A.E.)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baseline="0" dirty="0">
                <a:solidFill>
                  <a:schemeClr val="tx1"/>
                </a:solidFill>
                <a:latin typeface="+mn-lt"/>
                <a:ea typeface="+mn-ea"/>
                <a:cs typeface="+mn-cs"/>
              </a:rPr>
              <a:t>Duerme y deja dormir</a:t>
            </a:r>
            <a:r>
              <a:rPr lang="es-ES" sz="1200" b="0" i="0" u="none" strike="noStrike" kern="1200" baseline="0" dirty="0">
                <a:solidFill>
                  <a:schemeClr val="tx1"/>
                </a:solidFill>
                <a:latin typeface="+mn-lt"/>
                <a:ea typeface="+mn-ea"/>
                <a:cs typeface="+mn-cs"/>
              </a:rPr>
              <a:t>…………………………………...4 componentes (A.E.)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baseline="0" dirty="0">
                <a:solidFill>
                  <a:schemeClr val="tx1"/>
                </a:solidFill>
                <a:latin typeface="+mn-lt"/>
                <a:ea typeface="+mn-ea"/>
                <a:cs typeface="+mn-cs"/>
              </a:rPr>
              <a:t>En Relax</a:t>
            </a:r>
            <a:r>
              <a:rPr lang="es-ES" sz="1200" b="0" i="0" u="none" strike="noStrike" kern="1200" baseline="0" dirty="0">
                <a:solidFill>
                  <a:schemeClr val="tx1"/>
                </a:solidFill>
                <a:latin typeface="+mn-lt"/>
                <a:ea typeface="+mn-ea"/>
                <a:cs typeface="+mn-cs"/>
              </a:rPr>
              <a:t>………………………………………………………….3 componentes (A.E.)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baseline="0" dirty="0">
                <a:solidFill>
                  <a:schemeClr val="tx1"/>
                </a:solidFill>
                <a:latin typeface="+mn-lt"/>
                <a:ea typeface="+mn-ea"/>
                <a:cs typeface="+mn-cs"/>
              </a:rPr>
              <a:t>Sueño</a:t>
            </a:r>
            <a:r>
              <a:rPr lang="es-ES" sz="1200" b="0" i="0" u="none" strike="noStrike" kern="1200" baseline="0" dirty="0">
                <a:solidFill>
                  <a:schemeClr val="tx1"/>
                </a:solidFill>
                <a:latin typeface="+mn-lt"/>
                <a:ea typeface="+mn-ea"/>
                <a:cs typeface="+mn-cs"/>
              </a:rPr>
              <a:t> …………………………………………………..……….3 componentes (A.E.)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baseline="0" dirty="0">
                <a:solidFill>
                  <a:schemeClr val="tx1"/>
                </a:solidFill>
                <a:latin typeface="+mn-lt"/>
                <a:ea typeface="+mn-ea"/>
                <a:cs typeface="+mn-cs"/>
              </a:rPr>
              <a:t>ARS</a:t>
            </a:r>
            <a:r>
              <a:rPr lang="es-ES" sz="1200" b="0" i="0" u="none" strike="noStrike" kern="1200" baseline="0" dirty="0">
                <a:solidFill>
                  <a:schemeClr val="tx1"/>
                </a:solidFill>
                <a:latin typeface="+mn-lt"/>
                <a:ea typeface="+mn-ea"/>
                <a:cs typeface="+mn-cs"/>
              </a:rPr>
              <a:t>………………………………………………………….……..4 componentes (A.E.)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baseline="0" dirty="0" err="1">
                <a:solidFill>
                  <a:schemeClr val="tx1"/>
                </a:solidFill>
                <a:latin typeface="+mn-lt"/>
                <a:ea typeface="+mn-ea"/>
                <a:cs typeface="+mn-cs"/>
              </a:rPr>
              <a:t>Aspolvit</a:t>
            </a:r>
            <a:r>
              <a:rPr lang="es-ES" sz="1200" b="0" i="0" u="none" strike="noStrike" kern="1200" baseline="0" dirty="0">
                <a:solidFill>
                  <a:schemeClr val="tx1"/>
                </a:solidFill>
                <a:latin typeface="+mn-lt"/>
                <a:ea typeface="+mn-ea"/>
                <a:cs typeface="+mn-cs"/>
              </a:rPr>
              <a:t>……………………………….……………..……………4 componentes (A.E.)</a:t>
            </a:r>
          </a:p>
          <a:p>
            <a:endParaRPr lang="es-ES" dirty="0"/>
          </a:p>
        </p:txBody>
      </p:sp>
      <p:sp>
        <p:nvSpPr>
          <p:cNvPr id="4" name="Marcador de número de diapositiva 3"/>
          <p:cNvSpPr>
            <a:spLocks noGrp="1"/>
          </p:cNvSpPr>
          <p:nvPr>
            <p:ph type="sldNum" sz="quarter" idx="10"/>
          </p:nvPr>
        </p:nvSpPr>
        <p:spPr/>
        <p:txBody>
          <a:bodyPr/>
          <a:lstStyle/>
          <a:p>
            <a:fld id="{1C341DBF-5D68-409B-8227-5BCC2BB0F47C}" type="slidenum">
              <a:rPr lang="es-ES" smtClean="0"/>
              <a:t>24</a:t>
            </a:fld>
            <a:endParaRPr lang="es-ES"/>
          </a:p>
        </p:txBody>
      </p:sp>
    </p:spTree>
    <p:extLst>
      <p:ext uri="{BB962C8B-B14F-4D97-AF65-F5344CB8AC3E}">
        <p14:creationId xmlns:p14="http://schemas.microsoft.com/office/powerpoint/2010/main" val="3480598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baseline="0" dirty="0">
                <a:solidFill>
                  <a:schemeClr val="tx1"/>
                </a:solidFill>
                <a:latin typeface="+mn-lt"/>
                <a:ea typeface="+mn-ea"/>
                <a:cs typeface="+mn-cs"/>
              </a:rPr>
              <a:t>ANALISIS COMPARATIVO DE LOS CONTENIDOS DE LOS PRODUCTOS FARMACEUTICOS (GRAGEAS) CON CARMEL RELAX</a:t>
            </a:r>
          </a:p>
          <a:p>
            <a:endParaRPr lang="es-ES" sz="1200" b="1"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Comparativa de contenido</a:t>
            </a:r>
            <a:r>
              <a:rPr lang="es-ES" sz="1200" b="0" i="0" u="none" strike="noStrike" kern="1200" baseline="0" dirty="0">
                <a:solidFill>
                  <a:schemeClr val="tx1"/>
                </a:solidFill>
                <a:latin typeface="+mn-lt"/>
                <a:ea typeface="+mn-ea"/>
                <a:cs typeface="+mn-cs"/>
              </a:rPr>
              <a:t> de los análisis de Carmel Relax frente a 7 productos de similar función (inducción al sueño) que se encuentran en farmacias y parafarmacias.</a:t>
            </a:r>
            <a:endParaRPr lang="es-ES" sz="1200" b="1" i="0" u="none" strike="noStrike" kern="1200" baseline="0" dirty="0">
              <a:solidFill>
                <a:schemeClr val="tx1"/>
              </a:solidFill>
              <a:latin typeface="+mn-lt"/>
              <a:ea typeface="+mn-ea"/>
              <a:cs typeface="+mn-cs"/>
            </a:endParaRPr>
          </a:p>
          <a:p>
            <a:endParaRPr lang="es-ES" sz="1200" b="1"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Carmel Relax………………………………………………………0,1 </a:t>
            </a:r>
            <a:r>
              <a:rPr lang="es-ES" sz="1200" b="1" i="0" u="none" strike="noStrike" kern="1200" baseline="0" dirty="0" err="1">
                <a:solidFill>
                  <a:schemeClr val="tx1"/>
                </a:solidFill>
                <a:latin typeface="+mn-lt"/>
                <a:ea typeface="+mn-ea"/>
                <a:cs typeface="+mn-cs"/>
              </a:rPr>
              <a:t>grs</a:t>
            </a:r>
            <a:r>
              <a:rPr lang="es-ES" sz="1200" b="1" i="0" u="none" strike="noStrike" kern="1200" baseline="0" dirty="0">
                <a:solidFill>
                  <a:schemeClr val="tx1"/>
                </a:solidFill>
                <a:latin typeface="+mn-lt"/>
                <a:ea typeface="+mn-ea"/>
                <a:cs typeface="+mn-cs"/>
              </a:rPr>
              <a:t> (10 </a:t>
            </a:r>
            <a:r>
              <a:rPr lang="es-ES" sz="1200" b="1" i="0" u="none" strike="noStrike" kern="1200" baseline="0" dirty="0" err="1">
                <a:solidFill>
                  <a:schemeClr val="tx1"/>
                </a:solidFill>
                <a:latin typeface="+mn-lt"/>
                <a:ea typeface="+mn-ea"/>
                <a:cs typeface="+mn-cs"/>
              </a:rPr>
              <a:t>spray’s</a:t>
            </a:r>
            <a:r>
              <a:rPr lang="es-ES" sz="1200" b="1" i="0" u="none" strike="noStrike" kern="1200" baseline="0" dirty="0">
                <a:solidFill>
                  <a:schemeClr val="tx1"/>
                </a:solidFill>
                <a:latin typeface="+mn-lt"/>
                <a:ea typeface="+mn-ea"/>
                <a:cs typeface="+mn-cs"/>
              </a:rPr>
              <a:t>)</a:t>
            </a:r>
          </a:p>
          <a:p>
            <a:r>
              <a:rPr lang="pt-BR" sz="1200" b="1" i="0" u="none" strike="noStrike" kern="1200" baseline="0" dirty="0" err="1">
                <a:solidFill>
                  <a:schemeClr val="tx1"/>
                </a:solidFill>
                <a:latin typeface="+mn-lt"/>
                <a:ea typeface="+mn-ea"/>
                <a:cs typeface="+mn-cs"/>
              </a:rPr>
              <a:t>Sedivitax</a:t>
            </a:r>
            <a:r>
              <a:rPr lang="pt-BR" sz="1200" b="0" i="0" u="none" strike="noStrike" kern="1200" baseline="0" dirty="0">
                <a:solidFill>
                  <a:schemeClr val="tx1"/>
                </a:solidFill>
                <a:latin typeface="+mn-lt"/>
                <a:ea typeface="+mn-ea"/>
                <a:cs typeface="+mn-cs"/>
              </a:rPr>
              <a:t>…………………………..............………………………………………0, 095 </a:t>
            </a:r>
            <a:r>
              <a:rPr lang="pt-BR" sz="1200" b="0" i="0" u="none" strike="noStrike" kern="1200" baseline="0" dirty="0" err="1">
                <a:solidFill>
                  <a:schemeClr val="tx1"/>
                </a:solidFill>
                <a:latin typeface="+mn-lt"/>
                <a:ea typeface="+mn-ea"/>
                <a:cs typeface="+mn-cs"/>
              </a:rPr>
              <a:t>grs</a:t>
            </a:r>
            <a:r>
              <a:rPr lang="pt-BR" sz="1200" b="0" i="0" u="none" strike="noStrike" kern="1200" baseline="0" dirty="0">
                <a:solidFill>
                  <a:schemeClr val="tx1"/>
                </a:solidFill>
                <a:latin typeface="+mn-lt"/>
                <a:ea typeface="+mn-ea"/>
                <a:cs typeface="+mn-cs"/>
              </a:rPr>
              <a:t> (por </a:t>
            </a:r>
            <a:r>
              <a:rPr lang="pt-BR" sz="1200" b="0" i="0" u="none" strike="noStrike" kern="1200" baseline="0" dirty="0" err="1">
                <a:solidFill>
                  <a:schemeClr val="tx1"/>
                </a:solidFill>
                <a:latin typeface="+mn-lt"/>
                <a:ea typeface="+mn-ea"/>
                <a:cs typeface="+mn-cs"/>
              </a:rPr>
              <a:t>gragea</a:t>
            </a:r>
            <a:r>
              <a:rPr lang="pt-BR" sz="1200" b="0" i="0" u="none" strike="noStrike" kern="1200" baseline="0" dirty="0">
                <a:solidFill>
                  <a:schemeClr val="tx1"/>
                </a:solidFill>
                <a:latin typeface="+mn-lt"/>
                <a:ea typeface="+mn-ea"/>
                <a:cs typeface="+mn-cs"/>
              </a:rPr>
              <a:t>)</a:t>
            </a:r>
          </a:p>
          <a:p>
            <a:r>
              <a:rPr lang="pt-BR" sz="1200" b="1" i="0" u="none" strike="noStrike" kern="1200" baseline="0" dirty="0" err="1">
                <a:solidFill>
                  <a:schemeClr val="tx1"/>
                </a:solidFill>
                <a:latin typeface="+mn-lt"/>
                <a:ea typeface="+mn-ea"/>
                <a:cs typeface="+mn-cs"/>
              </a:rPr>
              <a:t>Sedopal</a:t>
            </a:r>
            <a:r>
              <a:rPr lang="pt-BR" sz="1200" b="0" i="0" u="none" strike="noStrike" kern="1200" baseline="0" dirty="0">
                <a:solidFill>
                  <a:schemeClr val="tx1"/>
                </a:solidFill>
                <a:latin typeface="+mn-lt"/>
                <a:ea typeface="+mn-ea"/>
                <a:cs typeface="+mn-cs"/>
              </a:rPr>
              <a:t>…………………………………………...............………………..……..0,027 </a:t>
            </a:r>
            <a:r>
              <a:rPr lang="pt-BR" sz="1200" b="0" i="0" u="none" strike="noStrike" kern="1200" baseline="0" dirty="0" err="1">
                <a:solidFill>
                  <a:schemeClr val="tx1"/>
                </a:solidFill>
                <a:latin typeface="+mn-lt"/>
                <a:ea typeface="+mn-ea"/>
                <a:cs typeface="+mn-cs"/>
              </a:rPr>
              <a:t>grs</a:t>
            </a:r>
            <a:r>
              <a:rPr lang="pt-BR" sz="1200" b="0" i="0" u="none" strike="noStrike" kern="1200" baseline="0" dirty="0">
                <a:solidFill>
                  <a:schemeClr val="tx1"/>
                </a:solidFill>
                <a:latin typeface="+mn-lt"/>
                <a:ea typeface="+mn-ea"/>
                <a:cs typeface="+mn-cs"/>
              </a:rPr>
              <a:t> (por </a:t>
            </a:r>
            <a:r>
              <a:rPr lang="pt-BR" sz="1200" b="0" i="0" u="none" strike="noStrike" kern="1200" baseline="0" dirty="0" err="1">
                <a:solidFill>
                  <a:schemeClr val="tx1"/>
                </a:solidFill>
                <a:latin typeface="+mn-lt"/>
                <a:ea typeface="+mn-ea"/>
                <a:cs typeface="+mn-cs"/>
              </a:rPr>
              <a:t>gragea</a:t>
            </a:r>
            <a:r>
              <a:rPr lang="pt-BR" sz="1200" b="0" i="0" u="none" strike="noStrike" kern="1200" baseline="0" dirty="0">
                <a:solidFill>
                  <a:schemeClr val="tx1"/>
                </a:solidFill>
                <a:latin typeface="+mn-lt"/>
                <a:ea typeface="+mn-ea"/>
                <a:cs typeface="+mn-cs"/>
              </a:rPr>
              <a:t>)</a:t>
            </a:r>
          </a:p>
          <a:p>
            <a:r>
              <a:rPr lang="es-ES" sz="1200" b="1" i="0" u="none" strike="noStrike" kern="1200" baseline="0" dirty="0">
                <a:solidFill>
                  <a:schemeClr val="tx1"/>
                </a:solidFill>
                <a:latin typeface="+mn-lt"/>
                <a:ea typeface="+mn-ea"/>
                <a:cs typeface="+mn-cs"/>
              </a:rPr>
              <a:t>Duerme y deja dormir</a:t>
            </a:r>
            <a:r>
              <a:rPr lang="es-ES" sz="1200" b="0" i="0" u="none" strike="noStrike" kern="1200" baseline="0" dirty="0">
                <a:solidFill>
                  <a:schemeClr val="tx1"/>
                </a:solidFill>
                <a:latin typeface="+mn-lt"/>
                <a:ea typeface="+mn-ea"/>
                <a:cs typeface="+mn-cs"/>
              </a:rPr>
              <a:t>……………………………………….……………...0,052 </a:t>
            </a:r>
            <a:r>
              <a:rPr lang="es-ES" sz="1200" b="0" i="0" u="none" strike="noStrike" kern="1200" baseline="0" dirty="0" err="1">
                <a:solidFill>
                  <a:schemeClr val="tx1"/>
                </a:solidFill>
                <a:latin typeface="+mn-lt"/>
                <a:ea typeface="+mn-ea"/>
                <a:cs typeface="+mn-cs"/>
              </a:rPr>
              <a:t>grs</a:t>
            </a:r>
            <a:r>
              <a:rPr lang="es-ES" sz="1200" b="0" i="0" u="none" strike="noStrike" kern="1200" baseline="0" dirty="0">
                <a:solidFill>
                  <a:schemeClr val="tx1"/>
                </a:solidFill>
                <a:latin typeface="+mn-lt"/>
                <a:ea typeface="+mn-ea"/>
                <a:cs typeface="+mn-cs"/>
              </a:rPr>
              <a:t> (por gragea)</a:t>
            </a:r>
          </a:p>
          <a:p>
            <a:r>
              <a:rPr lang="es-ES" sz="1200" b="0" i="0" u="none" strike="noStrike" kern="1200" baseline="0" dirty="0">
                <a:solidFill>
                  <a:schemeClr val="tx1"/>
                </a:solidFill>
                <a:latin typeface="+mn-lt"/>
                <a:ea typeface="+mn-ea"/>
                <a:cs typeface="+mn-cs"/>
              </a:rPr>
              <a:t>Etc.,</a:t>
            </a:r>
          </a:p>
          <a:p>
            <a:endParaRPr lang="es-ES" dirty="0"/>
          </a:p>
        </p:txBody>
      </p:sp>
      <p:sp>
        <p:nvSpPr>
          <p:cNvPr id="4" name="Marcador de número de diapositiva 3"/>
          <p:cNvSpPr>
            <a:spLocks noGrp="1"/>
          </p:cNvSpPr>
          <p:nvPr>
            <p:ph type="sldNum" sz="quarter" idx="10"/>
          </p:nvPr>
        </p:nvSpPr>
        <p:spPr/>
        <p:txBody>
          <a:bodyPr/>
          <a:lstStyle/>
          <a:p>
            <a:fld id="{1C341DBF-5D68-409B-8227-5BCC2BB0F47C}" type="slidenum">
              <a:rPr lang="es-ES" smtClean="0"/>
              <a:t>25</a:t>
            </a:fld>
            <a:endParaRPr lang="es-ES"/>
          </a:p>
        </p:txBody>
      </p:sp>
    </p:spTree>
    <p:extLst>
      <p:ext uri="{BB962C8B-B14F-4D97-AF65-F5344CB8AC3E}">
        <p14:creationId xmlns:p14="http://schemas.microsoft.com/office/powerpoint/2010/main" val="1987741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baseline="0" dirty="0">
                <a:solidFill>
                  <a:schemeClr val="tx1"/>
                </a:solidFill>
                <a:latin typeface="+mn-lt"/>
                <a:ea typeface="+mn-ea"/>
                <a:cs typeface="+mn-cs"/>
              </a:rPr>
              <a:t>CARMEL RELAX</a:t>
            </a:r>
          </a:p>
          <a:p>
            <a:endParaRPr lang="es-ES" sz="1200" b="1"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Efectos principales </a:t>
            </a:r>
            <a:r>
              <a:rPr lang="es-ES" sz="1200" b="0" i="0" u="none" strike="noStrike" kern="1200" baseline="0" dirty="0">
                <a:solidFill>
                  <a:schemeClr val="tx1"/>
                </a:solidFill>
                <a:latin typeface="+mn-lt"/>
                <a:ea typeface="+mn-ea"/>
                <a:cs typeface="+mn-cs"/>
              </a:rPr>
              <a:t>que exponemos, después de haber hecho una exhaustiva comparación con Brumas de Almohada (de ligerísimo efecto por la casi no existencia de Aceites Esenciales) y de haberlo comparado con siete productos de farmacia con Aceites Esenciales, pero en menor cantidad y menor concentración y además en grageas.</a:t>
            </a:r>
          </a:p>
          <a:p>
            <a:r>
              <a:rPr lang="es-ES" sz="1200" b="0" i="0" u="none" strike="noStrike" kern="1200" baseline="0" dirty="0" err="1">
                <a:solidFill>
                  <a:schemeClr val="tx1"/>
                </a:solidFill>
                <a:latin typeface="+mn-lt"/>
                <a:ea typeface="+mn-ea"/>
                <a:cs typeface="+mn-cs"/>
              </a:rPr>
              <a:t>Asímismo</a:t>
            </a:r>
            <a:r>
              <a:rPr lang="es-ES" sz="1200" b="0" i="0" u="none" strike="noStrike" kern="1200" baseline="0" dirty="0">
                <a:solidFill>
                  <a:schemeClr val="tx1"/>
                </a:solidFill>
                <a:latin typeface="+mn-lt"/>
                <a:ea typeface="+mn-ea"/>
                <a:cs typeface="+mn-cs"/>
              </a:rPr>
              <a:t> estos efectos principales vendrán refrendados en los estudios de campo que ofrecemos a continuación.</a:t>
            </a:r>
          </a:p>
          <a:p>
            <a:endParaRPr lang="es-ES" sz="1200" b="1" i="0" u="none" strike="noStrike" kern="1200" baseline="0" dirty="0">
              <a:solidFill>
                <a:schemeClr val="tx1"/>
              </a:solidFill>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1C341DBF-5D68-409B-8227-5BCC2BB0F47C}" type="slidenum">
              <a:rPr lang="es-ES" smtClean="0"/>
              <a:t>26</a:t>
            </a:fld>
            <a:endParaRPr lang="es-ES"/>
          </a:p>
        </p:txBody>
      </p:sp>
    </p:spTree>
    <p:extLst>
      <p:ext uri="{BB962C8B-B14F-4D97-AF65-F5344CB8AC3E}">
        <p14:creationId xmlns:p14="http://schemas.microsoft.com/office/powerpoint/2010/main" val="1449060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baseline="0" dirty="0">
                <a:solidFill>
                  <a:schemeClr val="tx1"/>
                </a:solidFill>
                <a:latin typeface="+mn-lt"/>
                <a:ea typeface="+mn-ea"/>
                <a:cs typeface="+mn-cs"/>
              </a:rPr>
              <a:t>ESTUDIOS Y PRUEBAS DE CAMPO</a:t>
            </a:r>
            <a:endParaRPr lang="es-ES" sz="900" b="0"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Fuentes secundarias:</a:t>
            </a:r>
            <a:endParaRPr lang="es-ES" sz="1200" b="0"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De AIMC</a:t>
            </a:r>
            <a:r>
              <a:rPr lang="es-ES" sz="1200" b="0" i="0" u="none" strike="noStrike" kern="1200" baseline="0" dirty="0">
                <a:solidFill>
                  <a:schemeClr val="tx1"/>
                </a:solidFill>
                <a:latin typeface="+mn-lt"/>
                <a:ea typeface="+mn-ea"/>
                <a:cs typeface="+mn-cs"/>
              </a:rPr>
              <a:t> se han tomado los datos poblacionales y corresponden a 1 de Enero de 2018.</a:t>
            </a:r>
          </a:p>
          <a:p>
            <a:r>
              <a:rPr lang="es-ES" sz="1200" b="0" i="0" u="none" strike="noStrike" kern="1200" baseline="0" dirty="0">
                <a:solidFill>
                  <a:schemeClr val="tx1"/>
                </a:solidFill>
                <a:latin typeface="+mn-lt"/>
                <a:ea typeface="+mn-ea"/>
                <a:cs typeface="+mn-cs"/>
              </a:rPr>
              <a:t>Del </a:t>
            </a:r>
            <a:r>
              <a:rPr lang="es-ES" sz="1200" b="1" i="0" u="none" strike="noStrike" kern="1200" baseline="0" dirty="0">
                <a:solidFill>
                  <a:schemeClr val="tx1"/>
                </a:solidFill>
                <a:latin typeface="+mn-lt"/>
                <a:ea typeface="+mn-ea"/>
                <a:cs typeface="+mn-cs"/>
              </a:rPr>
              <a:t>Departamento de Antropología de la UNED</a:t>
            </a:r>
            <a:r>
              <a:rPr lang="es-ES" sz="1200" b="0" i="0" u="none" strike="noStrike" kern="1200" baseline="0" dirty="0">
                <a:solidFill>
                  <a:schemeClr val="tx1"/>
                </a:solidFill>
                <a:latin typeface="+mn-lt"/>
                <a:ea typeface="+mn-ea"/>
                <a:cs typeface="+mn-cs"/>
              </a:rPr>
              <a:t> se ha recogido información de las actitudes, comportamientos y requerimientos de la población de áreas urbanas.</a:t>
            </a:r>
          </a:p>
          <a:p>
            <a:r>
              <a:rPr lang="es-ES" sz="1200" b="1" i="0" u="none" strike="noStrike" kern="1200" baseline="0" dirty="0">
                <a:solidFill>
                  <a:schemeClr val="tx1"/>
                </a:solidFill>
                <a:latin typeface="+mn-lt"/>
                <a:ea typeface="+mn-ea"/>
                <a:cs typeface="+mn-cs"/>
              </a:rPr>
              <a:t>De AGB Consultor</a:t>
            </a:r>
            <a:r>
              <a:rPr lang="es-ES" sz="1200" b="0" i="0" u="none" strike="noStrike" kern="1200" baseline="0" dirty="0">
                <a:solidFill>
                  <a:schemeClr val="tx1"/>
                </a:solidFill>
                <a:latin typeface="+mn-lt"/>
                <a:ea typeface="+mn-ea"/>
                <a:cs typeface="+mn-cs"/>
              </a:rPr>
              <a:t> se ha recogido: </a:t>
            </a:r>
          </a:p>
          <a:p>
            <a:r>
              <a:rPr lang="es-ES" sz="1200" b="1" i="0" u="none" strike="noStrike" kern="1200" baseline="0" dirty="0">
                <a:solidFill>
                  <a:schemeClr val="tx1"/>
                </a:solidFill>
                <a:latin typeface="+mn-lt"/>
                <a:ea typeface="+mn-ea"/>
                <a:cs typeface="+mn-cs"/>
              </a:rPr>
              <a:t>a)</a:t>
            </a:r>
            <a:r>
              <a:rPr lang="es-ES" sz="1200" b="0" i="0" u="none" strike="noStrike" kern="1200" baseline="0" dirty="0">
                <a:solidFill>
                  <a:schemeClr val="tx1"/>
                </a:solidFill>
                <a:latin typeface="+mn-lt"/>
                <a:ea typeface="+mn-ea"/>
                <a:cs typeface="+mn-cs"/>
              </a:rPr>
              <a:t> Información sobre estudios realizados sobre evolución de las actitudes, comportamientos y requerimientos de la población mayor de 49 años de edad. </a:t>
            </a:r>
            <a:r>
              <a:rPr lang="es-ES" sz="1200" b="1" i="0" u="none" strike="noStrike" kern="1200" baseline="0" dirty="0">
                <a:solidFill>
                  <a:schemeClr val="tx1"/>
                </a:solidFill>
                <a:latin typeface="+mn-lt"/>
                <a:ea typeface="+mn-ea"/>
                <a:cs typeface="+mn-cs"/>
              </a:rPr>
              <a:t>b) </a:t>
            </a:r>
            <a:r>
              <a:rPr lang="es-ES" sz="1200" b="0" i="0" u="none" strike="noStrike" kern="1200" baseline="0" dirty="0">
                <a:solidFill>
                  <a:schemeClr val="tx1"/>
                </a:solidFill>
                <a:latin typeface="+mn-lt"/>
                <a:ea typeface="+mn-ea"/>
                <a:cs typeface="+mn-cs"/>
              </a:rPr>
              <a:t>Información sobre la evolución de la pirámide poblacional y de sus repercusiones en la creación de necesidades y nuevos segmentos de demanda. </a:t>
            </a:r>
            <a:r>
              <a:rPr lang="es-ES" sz="1200" b="1" i="0" u="none" strike="noStrike" kern="1200" baseline="0" dirty="0">
                <a:solidFill>
                  <a:schemeClr val="tx1"/>
                </a:solidFill>
                <a:latin typeface="+mn-lt"/>
                <a:ea typeface="+mn-ea"/>
                <a:cs typeface="+mn-cs"/>
              </a:rPr>
              <a:t>c)</a:t>
            </a:r>
            <a:r>
              <a:rPr lang="es-ES" sz="1200" b="0" i="0" u="none" strike="noStrike" kern="1200" baseline="0" dirty="0">
                <a:solidFill>
                  <a:schemeClr val="tx1"/>
                </a:solidFill>
                <a:latin typeface="+mn-lt"/>
                <a:ea typeface="+mn-ea"/>
                <a:cs typeface="+mn-cs"/>
              </a:rPr>
              <a:t> Comparación con la Silver </a:t>
            </a:r>
            <a:r>
              <a:rPr lang="es-ES" sz="1200" b="0" i="0" u="none" strike="noStrike" kern="1200" baseline="0" dirty="0" err="1">
                <a:solidFill>
                  <a:schemeClr val="tx1"/>
                </a:solidFill>
                <a:latin typeface="+mn-lt"/>
                <a:ea typeface="+mn-ea"/>
                <a:cs typeface="+mn-cs"/>
              </a:rPr>
              <a:t>Économie</a:t>
            </a:r>
            <a:r>
              <a:rPr lang="es-ES" sz="1200" b="0" i="0" u="none" strike="noStrike" kern="1200" baseline="0" dirty="0">
                <a:solidFill>
                  <a:schemeClr val="tx1"/>
                </a:solidFill>
                <a:latin typeface="+mn-lt"/>
                <a:ea typeface="+mn-ea"/>
                <a:cs typeface="+mn-cs"/>
              </a:rPr>
              <a:t> francesa. </a:t>
            </a:r>
            <a:r>
              <a:rPr lang="es-ES" sz="1200" b="1" i="0" u="none" strike="noStrike" kern="1200" baseline="0" dirty="0">
                <a:solidFill>
                  <a:schemeClr val="tx1"/>
                </a:solidFill>
                <a:latin typeface="+mn-lt"/>
                <a:ea typeface="+mn-ea"/>
                <a:cs typeface="+mn-cs"/>
              </a:rPr>
              <a:t>d)</a:t>
            </a:r>
            <a:r>
              <a:rPr lang="es-ES" sz="1200" b="0" i="0" u="none" strike="noStrike" kern="1200" baseline="0" dirty="0">
                <a:solidFill>
                  <a:schemeClr val="tx1"/>
                </a:solidFill>
                <a:latin typeface="+mn-lt"/>
                <a:ea typeface="+mn-ea"/>
                <a:cs typeface="+mn-cs"/>
              </a:rPr>
              <a:t> Especial análisis de los requerimientos de los BB</a:t>
            </a:r>
          </a:p>
          <a:p>
            <a:endParaRPr lang="es-ES" sz="1200" b="0"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Las fuentes de información</a:t>
            </a:r>
            <a:r>
              <a:rPr lang="es-ES" sz="1200" b="0" i="0" u="none" strike="noStrike" kern="1200" baseline="0" dirty="0">
                <a:solidFill>
                  <a:schemeClr val="tx1"/>
                </a:solidFill>
                <a:latin typeface="+mn-lt"/>
                <a:ea typeface="+mn-ea"/>
                <a:cs typeface="+mn-cs"/>
              </a:rPr>
              <a:t> utilizadas para las notas que se presentan son las siguientes:</a:t>
            </a:r>
            <a:br>
              <a:rPr lang="es-ES" sz="1200" b="0" i="0" u="none" strike="noStrike" kern="1200" baseline="0" dirty="0">
                <a:solidFill>
                  <a:schemeClr val="tx1"/>
                </a:solidFill>
                <a:latin typeface="+mn-lt"/>
                <a:ea typeface="+mn-ea"/>
                <a:cs typeface="+mn-cs"/>
              </a:rPr>
            </a:br>
            <a:r>
              <a:rPr lang="es-ES" sz="1200" b="0" i="0" u="none" strike="noStrike" kern="1200" baseline="0" dirty="0">
                <a:solidFill>
                  <a:schemeClr val="tx1"/>
                </a:solidFill>
                <a:latin typeface="+mn-lt"/>
                <a:ea typeface="+mn-ea"/>
                <a:cs typeface="+mn-cs"/>
              </a:rPr>
              <a:t>Para los datos poblacionales : 1 de enero de 2018 (AIMC). Los datos están disponibles en esta fuente</a:t>
            </a:r>
          </a:p>
          <a:p>
            <a:r>
              <a:rPr lang="es-ES" sz="1200" b="0" i="0" u="none" strike="noStrike" kern="1200" baseline="0" dirty="0">
                <a:solidFill>
                  <a:schemeClr val="tx1"/>
                </a:solidFill>
                <a:latin typeface="+mn-lt"/>
                <a:ea typeface="+mn-ea"/>
                <a:cs typeface="+mn-cs"/>
              </a:rPr>
              <a:t>Trabajos sobre evolución de los actitudes, comportamientos y requerimientos de la población de áreas urbanas del Departamento de Antropología de la UNED</a:t>
            </a:r>
          </a:p>
          <a:p>
            <a:r>
              <a:rPr lang="es-ES" sz="1200" b="1" i="0" u="none" strike="noStrike" kern="1200" baseline="0" dirty="0">
                <a:solidFill>
                  <a:schemeClr val="tx1"/>
                </a:solidFill>
                <a:latin typeface="+mn-lt"/>
                <a:ea typeface="+mn-ea"/>
                <a:cs typeface="+mn-cs"/>
              </a:rPr>
              <a:t>Estudio especifico</a:t>
            </a:r>
            <a:r>
              <a:rPr lang="es-ES" sz="1200" b="0" i="0" u="none" strike="noStrike" kern="1200" baseline="0" dirty="0">
                <a:solidFill>
                  <a:schemeClr val="tx1"/>
                </a:solidFill>
                <a:latin typeface="+mn-lt"/>
                <a:ea typeface="+mn-ea"/>
                <a:cs typeface="+mn-cs"/>
              </a:rPr>
              <a:t> realizado para Caetano </a:t>
            </a:r>
            <a:r>
              <a:rPr lang="es-ES" sz="1200" b="0" i="0" u="none" strike="noStrike" kern="1200" baseline="0" dirty="0" err="1">
                <a:solidFill>
                  <a:schemeClr val="tx1"/>
                </a:solidFill>
                <a:latin typeface="+mn-lt"/>
                <a:ea typeface="+mn-ea"/>
                <a:cs typeface="+mn-cs"/>
              </a:rPr>
              <a:t>Functional</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Fragrances</a:t>
            </a:r>
            <a:r>
              <a:rPr lang="es-ES" sz="1200" b="0" i="0" u="none" strike="noStrike" kern="1200" baseline="0" dirty="0">
                <a:solidFill>
                  <a:schemeClr val="tx1"/>
                </a:solidFill>
                <a:latin typeface="+mn-lt"/>
                <a:ea typeface="+mn-ea"/>
                <a:cs typeface="+mn-cs"/>
              </a:rPr>
              <a:t> (CFF): </a:t>
            </a:r>
            <a:br>
              <a:rPr lang="es-ES" sz="1200" b="0" i="0" u="none" strike="noStrike" kern="1200" baseline="0" dirty="0">
                <a:solidFill>
                  <a:schemeClr val="tx1"/>
                </a:solidFill>
                <a:latin typeface="+mn-lt"/>
                <a:ea typeface="+mn-ea"/>
                <a:cs typeface="+mn-cs"/>
              </a:rPr>
            </a:br>
            <a:r>
              <a:rPr lang="es-ES" sz="1200" b="1" i="0" u="none" strike="noStrike" kern="1200" baseline="0" dirty="0">
                <a:solidFill>
                  <a:schemeClr val="tx1"/>
                </a:solidFill>
                <a:latin typeface="+mn-lt"/>
                <a:ea typeface="+mn-ea"/>
                <a:cs typeface="+mn-cs"/>
              </a:rPr>
              <a:t>Cualitativo según ficha técnica que se acompaña</a:t>
            </a:r>
          </a:p>
          <a:p>
            <a:r>
              <a:rPr lang="es-ES" sz="1200" b="1" i="0" u="none" strike="noStrike" kern="1200" baseline="0" dirty="0">
                <a:solidFill>
                  <a:schemeClr val="tx1"/>
                </a:solidFill>
                <a:latin typeface="+mn-lt"/>
                <a:ea typeface="+mn-ea"/>
                <a:cs typeface="+mn-cs"/>
              </a:rPr>
              <a:t>Test de producto</a:t>
            </a:r>
            <a:endParaRPr lang="es-ES" sz="1200" b="0"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Cuestionario de seguimiento</a:t>
            </a:r>
            <a:br>
              <a:rPr lang="es-ES" sz="1200" b="0" i="0" u="none" strike="noStrike" kern="1200" baseline="0" dirty="0">
                <a:solidFill>
                  <a:schemeClr val="tx1"/>
                </a:solidFill>
                <a:latin typeface="+mn-lt"/>
                <a:ea typeface="+mn-ea"/>
                <a:cs typeface="+mn-cs"/>
              </a:rPr>
            </a:br>
            <a:r>
              <a:rPr lang="es-ES" sz="1200" b="1" i="0" u="none" strike="noStrike" kern="1200" baseline="0" dirty="0">
                <a:solidFill>
                  <a:schemeClr val="tx1"/>
                </a:solidFill>
                <a:latin typeface="+mn-lt"/>
                <a:ea typeface="+mn-ea"/>
                <a:cs typeface="+mn-cs"/>
              </a:rPr>
              <a:t>Trabajos realizados por AGB sobre</a:t>
            </a:r>
            <a:r>
              <a:rPr lang="es-ES" sz="1200" b="0" i="0" u="none" strike="noStrike" kern="1200" baseline="0" dirty="0">
                <a:solidFill>
                  <a:schemeClr val="tx1"/>
                </a:solidFill>
                <a:latin typeface="+mn-lt"/>
                <a:ea typeface="+mn-ea"/>
                <a:cs typeface="+mn-cs"/>
              </a:rPr>
              <a:t>: </a:t>
            </a:r>
          </a:p>
          <a:p>
            <a:r>
              <a:rPr lang="es-ES" sz="1200" b="0" i="0" u="none" strike="noStrike" kern="1200" baseline="0" dirty="0">
                <a:solidFill>
                  <a:schemeClr val="tx1"/>
                </a:solidFill>
                <a:latin typeface="+mn-lt"/>
                <a:ea typeface="+mn-ea"/>
                <a:cs typeface="+mn-cs"/>
              </a:rPr>
              <a:t>Evolución, de las actitudes, comportamientos y requerimientos de la población mayo de 49 años de dad. Análisis de la evolución de la pirámide poblacional y sus repercusiones en la posible creación de nuevas necesidades y segmentos de demanda</a:t>
            </a:r>
          </a:p>
          <a:p>
            <a:r>
              <a:rPr lang="es-ES" sz="1200" b="0" i="0" u="none" strike="noStrike" kern="1200" baseline="0" dirty="0">
                <a:solidFill>
                  <a:schemeClr val="tx1"/>
                </a:solidFill>
                <a:latin typeface="+mn-lt"/>
                <a:ea typeface="+mn-ea"/>
                <a:cs typeface="+mn-cs"/>
              </a:rPr>
              <a:t>Comparación con la Silver </a:t>
            </a:r>
            <a:r>
              <a:rPr lang="es-ES" sz="1200" b="0" i="0" u="none" strike="noStrike" kern="1200" baseline="0" dirty="0" err="1">
                <a:solidFill>
                  <a:schemeClr val="tx1"/>
                </a:solidFill>
                <a:latin typeface="+mn-lt"/>
                <a:ea typeface="+mn-ea"/>
                <a:cs typeface="+mn-cs"/>
              </a:rPr>
              <a:t>Économie</a:t>
            </a:r>
            <a:r>
              <a:rPr lang="es-ES" sz="1200" b="0" i="0" u="none" strike="noStrike" kern="1200" baseline="0" dirty="0">
                <a:solidFill>
                  <a:schemeClr val="tx1"/>
                </a:solidFill>
                <a:latin typeface="+mn-lt"/>
                <a:ea typeface="+mn-ea"/>
                <a:cs typeface="+mn-cs"/>
              </a:rPr>
              <a:t> francesa</a:t>
            </a:r>
          </a:p>
          <a:p>
            <a:r>
              <a:rPr lang="es-ES" sz="1200" b="0" i="0" u="none" strike="noStrike" kern="1200" baseline="0" dirty="0">
                <a:solidFill>
                  <a:schemeClr val="tx1"/>
                </a:solidFill>
                <a:latin typeface="+mn-lt"/>
                <a:ea typeface="+mn-ea"/>
                <a:cs typeface="+mn-cs"/>
              </a:rPr>
              <a:t>Propuestas de segmentación de este colectivo</a:t>
            </a:r>
          </a:p>
          <a:p>
            <a:r>
              <a:rPr lang="es-ES" sz="1200" b="0" i="0" u="none" strike="noStrike" kern="1200" baseline="0" dirty="0">
                <a:solidFill>
                  <a:schemeClr val="tx1"/>
                </a:solidFill>
                <a:latin typeface="+mn-lt"/>
                <a:ea typeface="+mn-ea"/>
                <a:cs typeface="+mn-cs"/>
              </a:rPr>
              <a:t>Especial análisis de las actitudes, comportamientos y requerimientos de los Baby </a:t>
            </a:r>
            <a:r>
              <a:rPr lang="es-ES" sz="1200" b="0" i="0" u="none" strike="noStrike" kern="1200" baseline="0" dirty="0" err="1">
                <a:solidFill>
                  <a:schemeClr val="tx1"/>
                </a:solidFill>
                <a:latin typeface="+mn-lt"/>
                <a:ea typeface="+mn-ea"/>
                <a:cs typeface="+mn-cs"/>
              </a:rPr>
              <a:t>Boomers</a:t>
            </a:r>
            <a:endParaRPr lang="es-ES" sz="1200" b="0"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Información de Instituciones vinculadas a la Salud y al Bienestar</a:t>
            </a:r>
            <a:r>
              <a:rPr lang="es-ES" sz="1200" b="0" i="0" u="none" strike="noStrike" kern="1200" baseline="0" dirty="0">
                <a:solidFill>
                  <a:schemeClr val="tx1"/>
                </a:solidFill>
                <a:latin typeface="+mn-lt"/>
                <a:ea typeface="+mn-ea"/>
                <a:cs typeface="+mn-cs"/>
              </a:rPr>
              <a:t>.</a:t>
            </a:r>
            <a:endParaRPr lang="es-ES" sz="1600" b="0" i="0" u="none" strike="noStrike" kern="1200" baseline="0" dirty="0">
              <a:solidFill>
                <a:schemeClr val="tx1"/>
              </a:solidFill>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1C341DBF-5D68-409B-8227-5BCC2BB0F47C}" type="slidenum">
              <a:rPr lang="es-ES" smtClean="0"/>
              <a:t>27</a:t>
            </a:fld>
            <a:endParaRPr lang="es-ES"/>
          </a:p>
        </p:txBody>
      </p:sp>
    </p:spTree>
    <p:extLst>
      <p:ext uri="{BB962C8B-B14F-4D97-AF65-F5344CB8AC3E}">
        <p14:creationId xmlns:p14="http://schemas.microsoft.com/office/powerpoint/2010/main" val="1441950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baseline="0" dirty="0">
                <a:solidFill>
                  <a:schemeClr val="tx1"/>
                </a:solidFill>
                <a:latin typeface="+mn-lt"/>
                <a:ea typeface="+mn-ea"/>
                <a:cs typeface="+mn-cs"/>
              </a:rPr>
              <a:t>ESTUDIOS Y PRUEBAS DE CAMPO</a:t>
            </a:r>
            <a:endParaRPr lang="es-ES" sz="900" b="0"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Fuentes secundarias:</a:t>
            </a:r>
            <a:endParaRPr lang="es-ES" sz="1200" b="0"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De AIMC</a:t>
            </a:r>
            <a:r>
              <a:rPr lang="es-ES" sz="1200" b="0" i="0" u="none" strike="noStrike" kern="1200" baseline="0" dirty="0">
                <a:solidFill>
                  <a:schemeClr val="tx1"/>
                </a:solidFill>
                <a:latin typeface="+mn-lt"/>
                <a:ea typeface="+mn-ea"/>
                <a:cs typeface="+mn-cs"/>
              </a:rPr>
              <a:t> se han tomado los datos poblacionales y corresponden a 1 de Enero de 2018.</a:t>
            </a:r>
          </a:p>
          <a:p>
            <a:r>
              <a:rPr lang="es-ES" sz="1200" b="0" i="0" u="none" strike="noStrike" kern="1200" baseline="0" dirty="0">
                <a:solidFill>
                  <a:schemeClr val="tx1"/>
                </a:solidFill>
                <a:latin typeface="+mn-lt"/>
                <a:ea typeface="+mn-ea"/>
                <a:cs typeface="+mn-cs"/>
              </a:rPr>
              <a:t>Del </a:t>
            </a:r>
            <a:r>
              <a:rPr lang="es-ES" sz="1200" b="1" i="0" u="none" strike="noStrike" kern="1200" baseline="0" dirty="0">
                <a:solidFill>
                  <a:schemeClr val="tx1"/>
                </a:solidFill>
                <a:latin typeface="+mn-lt"/>
                <a:ea typeface="+mn-ea"/>
                <a:cs typeface="+mn-cs"/>
              </a:rPr>
              <a:t>Departamento de Antropología de la UNED</a:t>
            </a:r>
            <a:r>
              <a:rPr lang="es-ES" sz="1200" b="0" i="0" u="none" strike="noStrike" kern="1200" baseline="0" dirty="0">
                <a:solidFill>
                  <a:schemeClr val="tx1"/>
                </a:solidFill>
                <a:latin typeface="+mn-lt"/>
                <a:ea typeface="+mn-ea"/>
                <a:cs typeface="+mn-cs"/>
              </a:rPr>
              <a:t> se ha recogido información de las actitudes, comportamientos y requerimientos de la población de áreas urbanas.</a:t>
            </a:r>
          </a:p>
          <a:p>
            <a:r>
              <a:rPr lang="es-ES" sz="1200" b="1" i="0" u="none" strike="noStrike" kern="1200" baseline="0" dirty="0">
                <a:solidFill>
                  <a:schemeClr val="tx1"/>
                </a:solidFill>
                <a:latin typeface="+mn-lt"/>
                <a:ea typeface="+mn-ea"/>
                <a:cs typeface="+mn-cs"/>
              </a:rPr>
              <a:t>De AGB Consultor</a:t>
            </a:r>
            <a:r>
              <a:rPr lang="es-ES" sz="1200" b="0" i="0" u="none" strike="noStrike" kern="1200" baseline="0" dirty="0">
                <a:solidFill>
                  <a:schemeClr val="tx1"/>
                </a:solidFill>
                <a:latin typeface="+mn-lt"/>
                <a:ea typeface="+mn-ea"/>
                <a:cs typeface="+mn-cs"/>
              </a:rPr>
              <a:t> se ha recogido: </a:t>
            </a:r>
          </a:p>
          <a:p>
            <a:r>
              <a:rPr lang="es-ES" sz="1200" b="1" i="0" u="none" strike="noStrike" kern="1200" baseline="0" dirty="0">
                <a:solidFill>
                  <a:schemeClr val="tx1"/>
                </a:solidFill>
                <a:latin typeface="+mn-lt"/>
                <a:ea typeface="+mn-ea"/>
                <a:cs typeface="+mn-cs"/>
              </a:rPr>
              <a:t>a)</a:t>
            </a:r>
            <a:r>
              <a:rPr lang="es-ES" sz="1200" b="0" i="0" u="none" strike="noStrike" kern="1200" baseline="0" dirty="0">
                <a:solidFill>
                  <a:schemeClr val="tx1"/>
                </a:solidFill>
                <a:latin typeface="+mn-lt"/>
                <a:ea typeface="+mn-ea"/>
                <a:cs typeface="+mn-cs"/>
              </a:rPr>
              <a:t> Información sobre estudios realizados sobre evolución de las actitudes, comportamientos y requerimientos de la población mayor de 49 años de edad. </a:t>
            </a:r>
            <a:r>
              <a:rPr lang="es-ES" sz="1200" b="1" i="0" u="none" strike="noStrike" kern="1200" baseline="0" dirty="0">
                <a:solidFill>
                  <a:schemeClr val="tx1"/>
                </a:solidFill>
                <a:latin typeface="+mn-lt"/>
                <a:ea typeface="+mn-ea"/>
                <a:cs typeface="+mn-cs"/>
              </a:rPr>
              <a:t>b) </a:t>
            </a:r>
            <a:r>
              <a:rPr lang="es-ES" sz="1200" b="0" i="0" u="none" strike="noStrike" kern="1200" baseline="0" dirty="0">
                <a:solidFill>
                  <a:schemeClr val="tx1"/>
                </a:solidFill>
                <a:latin typeface="+mn-lt"/>
                <a:ea typeface="+mn-ea"/>
                <a:cs typeface="+mn-cs"/>
              </a:rPr>
              <a:t>Información sobre la evolución de la pirámide poblacional y de sus repercusiones en la creación de necesidades y nuevos segmentos de demanda. </a:t>
            </a:r>
            <a:r>
              <a:rPr lang="es-ES" sz="1200" b="1" i="0" u="none" strike="noStrike" kern="1200" baseline="0" dirty="0">
                <a:solidFill>
                  <a:schemeClr val="tx1"/>
                </a:solidFill>
                <a:latin typeface="+mn-lt"/>
                <a:ea typeface="+mn-ea"/>
                <a:cs typeface="+mn-cs"/>
              </a:rPr>
              <a:t>c)</a:t>
            </a:r>
            <a:r>
              <a:rPr lang="es-ES" sz="1200" b="0" i="0" u="none" strike="noStrike" kern="1200" baseline="0" dirty="0">
                <a:solidFill>
                  <a:schemeClr val="tx1"/>
                </a:solidFill>
                <a:latin typeface="+mn-lt"/>
                <a:ea typeface="+mn-ea"/>
                <a:cs typeface="+mn-cs"/>
              </a:rPr>
              <a:t> Comparación con la Silver </a:t>
            </a:r>
            <a:r>
              <a:rPr lang="es-ES" sz="1200" b="0" i="0" u="none" strike="noStrike" kern="1200" baseline="0" dirty="0" err="1">
                <a:solidFill>
                  <a:schemeClr val="tx1"/>
                </a:solidFill>
                <a:latin typeface="+mn-lt"/>
                <a:ea typeface="+mn-ea"/>
                <a:cs typeface="+mn-cs"/>
              </a:rPr>
              <a:t>Économie</a:t>
            </a:r>
            <a:r>
              <a:rPr lang="es-ES" sz="1200" b="0" i="0" u="none" strike="noStrike" kern="1200" baseline="0" dirty="0">
                <a:solidFill>
                  <a:schemeClr val="tx1"/>
                </a:solidFill>
                <a:latin typeface="+mn-lt"/>
                <a:ea typeface="+mn-ea"/>
                <a:cs typeface="+mn-cs"/>
              </a:rPr>
              <a:t> francesa. </a:t>
            </a:r>
            <a:r>
              <a:rPr lang="es-ES" sz="1200" b="1" i="0" u="none" strike="noStrike" kern="1200" baseline="0" dirty="0">
                <a:solidFill>
                  <a:schemeClr val="tx1"/>
                </a:solidFill>
                <a:latin typeface="+mn-lt"/>
                <a:ea typeface="+mn-ea"/>
                <a:cs typeface="+mn-cs"/>
              </a:rPr>
              <a:t>d)</a:t>
            </a:r>
            <a:r>
              <a:rPr lang="es-ES" sz="1200" b="0" i="0" u="none" strike="noStrike" kern="1200" baseline="0" dirty="0">
                <a:solidFill>
                  <a:schemeClr val="tx1"/>
                </a:solidFill>
                <a:latin typeface="+mn-lt"/>
                <a:ea typeface="+mn-ea"/>
                <a:cs typeface="+mn-cs"/>
              </a:rPr>
              <a:t> Especial análisis de los requerimientos de los BB</a:t>
            </a:r>
          </a:p>
          <a:p>
            <a:endParaRPr lang="es-ES" sz="1200" b="0"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Las fuentes de información</a:t>
            </a:r>
            <a:r>
              <a:rPr lang="es-ES" sz="1200" b="0" i="0" u="none" strike="noStrike" kern="1200" baseline="0" dirty="0">
                <a:solidFill>
                  <a:schemeClr val="tx1"/>
                </a:solidFill>
                <a:latin typeface="+mn-lt"/>
                <a:ea typeface="+mn-ea"/>
                <a:cs typeface="+mn-cs"/>
              </a:rPr>
              <a:t> utilizadas para las notas que se presentan son las siguientes:</a:t>
            </a:r>
            <a:br>
              <a:rPr lang="es-ES" sz="1200" b="0" i="0" u="none" strike="noStrike" kern="1200" baseline="0" dirty="0">
                <a:solidFill>
                  <a:schemeClr val="tx1"/>
                </a:solidFill>
                <a:latin typeface="+mn-lt"/>
                <a:ea typeface="+mn-ea"/>
                <a:cs typeface="+mn-cs"/>
              </a:rPr>
            </a:br>
            <a:r>
              <a:rPr lang="es-ES" sz="1200" b="0" i="0" u="none" strike="noStrike" kern="1200" baseline="0" dirty="0">
                <a:solidFill>
                  <a:schemeClr val="tx1"/>
                </a:solidFill>
                <a:latin typeface="+mn-lt"/>
                <a:ea typeface="+mn-ea"/>
                <a:cs typeface="+mn-cs"/>
              </a:rPr>
              <a:t>Para los datos poblacionales : 1 de enero de 2018 (AIMC). Los datos están disponibles en esta fuente</a:t>
            </a:r>
          </a:p>
          <a:p>
            <a:r>
              <a:rPr lang="es-ES" sz="1200" b="0" i="0" u="none" strike="noStrike" kern="1200" baseline="0" dirty="0">
                <a:solidFill>
                  <a:schemeClr val="tx1"/>
                </a:solidFill>
                <a:latin typeface="+mn-lt"/>
                <a:ea typeface="+mn-ea"/>
                <a:cs typeface="+mn-cs"/>
              </a:rPr>
              <a:t>Trabajos sobre evolución de los actitudes, comportamientos y requerimientos de la población de áreas urbanas del Departamento de Antropología de la UNED</a:t>
            </a:r>
          </a:p>
          <a:p>
            <a:r>
              <a:rPr lang="es-ES" sz="1200" b="1" i="0" u="none" strike="noStrike" kern="1200" baseline="0" dirty="0">
                <a:solidFill>
                  <a:schemeClr val="tx1"/>
                </a:solidFill>
                <a:latin typeface="+mn-lt"/>
                <a:ea typeface="+mn-ea"/>
                <a:cs typeface="+mn-cs"/>
              </a:rPr>
              <a:t>Estudio especifico</a:t>
            </a:r>
            <a:r>
              <a:rPr lang="es-ES" sz="1200" b="0" i="0" u="none" strike="noStrike" kern="1200" baseline="0" dirty="0">
                <a:solidFill>
                  <a:schemeClr val="tx1"/>
                </a:solidFill>
                <a:latin typeface="+mn-lt"/>
                <a:ea typeface="+mn-ea"/>
                <a:cs typeface="+mn-cs"/>
              </a:rPr>
              <a:t> realizado para Caetano </a:t>
            </a:r>
            <a:r>
              <a:rPr lang="es-ES" sz="1200" b="0" i="0" u="none" strike="noStrike" kern="1200" baseline="0" dirty="0" err="1">
                <a:solidFill>
                  <a:schemeClr val="tx1"/>
                </a:solidFill>
                <a:latin typeface="+mn-lt"/>
                <a:ea typeface="+mn-ea"/>
                <a:cs typeface="+mn-cs"/>
              </a:rPr>
              <a:t>Functional</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Fragrances</a:t>
            </a:r>
            <a:r>
              <a:rPr lang="es-ES" sz="1200" b="0" i="0" u="none" strike="noStrike" kern="1200" baseline="0" dirty="0">
                <a:solidFill>
                  <a:schemeClr val="tx1"/>
                </a:solidFill>
                <a:latin typeface="+mn-lt"/>
                <a:ea typeface="+mn-ea"/>
                <a:cs typeface="+mn-cs"/>
              </a:rPr>
              <a:t> (CFF): </a:t>
            </a:r>
            <a:br>
              <a:rPr lang="es-ES" sz="1200" b="0" i="0" u="none" strike="noStrike" kern="1200" baseline="0" dirty="0">
                <a:solidFill>
                  <a:schemeClr val="tx1"/>
                </a:solidFill>
                <a:latin typeface="+mn-lt"/>
                <a:ea typeface="+mn-ea"/>
                <a:cs typeface="+mn-cs"/>
              </a:rPr>
            </a:br>
            <a:r>
              <a:rPr lang="es-ES" sz="1200" b="1" i="0" u="none" strike="noStrike" kern="1200" baseline="0" dirty="0">
                <a:solidFill>
                  <a:schemeClr val="tx1"/>
                </a:solidFill>
                <a:latin typeface="+mn-lt"/>
                <a:ea typeface="+mn-ea"/>
                <a:cs typeface="+mn-cs"/>
              </a:rPr>
              <a:t>Cualitativo según ficha técnica que se acompaña</a:t>
            </a:r>
          </a:p>
          <a:p>
            <a:r>
              <a:rPr lang="es-ES" sz="1200" b="1" i="0" u="none" strike="noStrike" kern="1200" baseline="0" dirty="0">
                <a:solidFill>
                  <a:schemeClr val="tx1"/>
                </a:solidFill>
                <a:latin typeface="+mn-lt"/>
                <a:ea typeface="+mn-ea"/>
                <a:cs typeface="+mn-cs"/>
              </a:rPr>
              <a:t>Test de producto</a:t>
            </a:r>
            <a:endParaRPr lang="es-ES" sz="1200" b="0"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Cuestionario de seguimiento</a:t>
            </a:r>
            <a:br>
              <a:rPr lang="es-ES" sz="1200" b="0" i="0" u="none" strike="noStrike" kern="1200" baseline="0" dirty="0">
                <a:solidFill>
                  <a:schemeClr val="tx1"/>
                </a:solidFill>
                <a:latin typeface="+mn-lt"/>
                <a:ea typeface="+mn-ea"/>
                <a:cs typeface="+mn-cs"/>
              </a:rPr>
            </a:br>
            <a:r>
              <a:rPr lang="es-ES" sz="1200" b="1" i="0" u="none" strike="noStrike" kern="1200" baseline="0" dirty="0">
                <a:solidFill>
                  <a:schemeClr val="tx1"/>
                </a:solidFill>
                <a:latin typeface="+mn-lt"/>
                <a:ea typeface="+mn-ea"/>
                <a:cs typeface="+mn-cs"/>
              </a:rPr>
              <a:t>Trabajos realizados por AGB sobre</a:t>
            </a:r>
            <a:r>
              <a:rPr lang="es-ES" sz="1200" b="0" i="0" u="none" strike="noStrike" kern="1200" baseline="0" dirty="0">
                <a:solidFill>
                  <a:schemeClr val="tx1"/>
                </a:solidFill>
                <a:latin typeface="+mn-lt"/>
                <a:ea typeface="+mn-ea"/>
                <a:cs typeface="+mn-cs"/>
              </a:rPr>
              <a:t>: </a:t>
            </a:r>
          </a:p>
          <a:p>
            <a:r>
              <a:rPr lang="es-ES" sz="1200" b="0" i="0" u="none" strike="noStrike" kern="1200" baseline="0" dirty="0">
                <a:solidFill>
                  <a:schemeClr val="tx1"/>
                </a:solidFill>
                <a:latin typeface="+mn-lt"/>
                <a:ea typeface="+mn-ea"/>
                <a:cs typeface="+mn-cs"/>
              </a:rPr>
              <a:t>Evolución, de las actitudes, comportamientos y requerimientos de la población mayo de 49 años de dad. Análisis de la evolución de la pirámide poblacional y sus repercusiones en la posible creación de nuevas necesidades y segmentos de demanda</a:t>
            </a:r>
          </a:p>
          <a:p>
            <a:r>
              <a:rPr lang="es-ES" sz="1200" b="0" i="0" u="none" strike="noStrike" kern="1200" baseline="0" dirty="0">
                <a:solidFill>
                  <a:schemeClr val="tx1"/>
                </a:solidFill>
                <a:latin typeface="+mn-lt"/>
                <a:ea typeface="+mn-ea"/>
                <a:cs typeface="+mn-cs"/>
              </a:rPr>
              <a:t>Comparación con la Silver </a:t>
            </a:r>
            <a:r>
              <a:rPr lang="es-ES" sz="1200" b="0" i="0" u="none" strike="noStrike" kern="1200" baseline="0" dirty="0" err="1">
                <a:solidFill>
                  <a:schemeClr val="tx1"/>
                </a:solidFill>
                <a:latin typeface="+mn-lt"/>
                <a:ea typeface="+mn-ea"/>
                <a:cs typeface="+mn-cs"/>
              </a:rPr>
              <a:t>Économie</a:t>
            </a:r>
            <a:r>
              <a:rPr lang="es-ES" sz="1200" b="0" i="0" u="none" strike="noStrike" kern="1200" baseline="0" dirty="0">
                <a:solidFill>
                  <a:schemeClr val="tx1"/>
                </a:solidFill>
                <a:latin typeface="+mn-lt"/>
                <a:ea typeface="+mn-ea"/>
                <a:cs typeface="+mn-cs"/>
              </a:rPr>
              <a:t> francesa</a:t>
            </a:r>
          </a:p>
          <a:p>
            <a:r>
              <a:rPr lang="es-ES" sz="1200" b="0" i="0" u="none" strike="noStrike" kern="1200" baseline="0" dirty="0">
                <a:solidFill>
                  <a:schemeClr val="tx1"/>
                </a:solidFill>
                <a:latin typeface="+mn-lt"/>
                <a:ea typeface="+mn-ea"/>
                <a:cs typeface="+mn-cs"/>
              </a:rPr>
              <a:t>Propuestas de segmentación de este colectivo</a:t>
            </a:r>
          </a:p>
          <a:p>
            <a:r>
              <a:rPr lang="es-ES" sz="1200" b="0" i="0" u="none" strike="noStrike" kern="1200" baseline="0" dirty="0">
                <a:solidFill>
                  <a:schemeClr val="tx1"/>
                </a:solidFill>
                <a:latin typeface="+mn-lt"/>
                <a:ea typeface="+mn-ea"/>
                <a:cs typeface="+mn-cs"/>
              </a:rPr>
              <a:t>Especial análisis de las actitudes, comportamientos y requerimientos de los Baby </a:t>
            </a:r>
            <a:r>
              <a:rPr lang="es-ES" sz="1200" b="0" i="0" u="none" strike="noStrike" kern="1200" baseline="0" dirty="0" err="1">
                <a:solidFill>
                  <a:schemeClr val="tx1"/>
                </a:solidFill>
                <a:latin typeface="+mn-lt"/>
                <a:ea typeface="+mn-ea"/>
                <a:cs typeface="+mn-cs"/>
              </a:rPr>
              <a:t>Boomers</a:t>
            </a:r>
            <a:endParaRPr lang="es-ES" sz="1200" b="0"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Información de Instituciones vinculadas a la Salud y al Bienestar</a:t>
            </a:r>
            <a:r>
              <a:rPr lang="es-ES" sz="1200" b="0" i="0" u="none" strike="noStrike" kern="1200" baseline="0" dirty="0">
                <a:solidFill>
                  <a:schemeClr val="tx1"/>
                </a:solidFill>
                <a:latin typeface="+mn-lt"/>
                <a:ea typeface="+mn-ea"/>
                <a:cs typeface="+mn-cs"/>
              </a:rPr>
              <a:t>.</a:t>
            </a:r>
            <a:endParaRPr lang="es-ES" sz="1600" b="0" i="0" u="none" strike="noStrike" kern="1200" baseline="0" dirty="0">
              <a:solidFill>
                <a:schemeClr val="tx1"/>
              </a:solidFill>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1C341DBF-5D68-409B-8227-5BCC2BB0F47C}" type="slidenum">
              <a:rPr lang="es-ES" smtClean="0"/>
              <a:t>28</a:t>
            </a:fld>
            <a:endParaRPr lang="es-ES"/>
          </a:p>
        </p:txBody>
      </p:sp>
    </p:spTree>
    <p:extLst>
      <p:ext uri="{BB962C8B-B14F-4D97-AF65-F5344CB8AC3E}">
        <p14:creationId xmlns:p14="http://schemas.microsoft.com/office/powerpoint/2010/main" val="2290712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baseline="0" dirty="0">
                <a:solidFill>
                  <a:schemeClr val="tx1"/>
                </a:solidFill>
                <a:latin typeface="+mn-lt"/>
                <a:ea typeface="+mn-ea"/>
                <a:cs typeface="+mn-cs"/>
              </a:rPr>
              <a:t>CONTEXTO GENERAL EN EL QUE SE INSERTAN LOS ESTUDIOS DE CARMEL RELAX Y ENTORNO SOCIOLÓGICO</a:t>
            </a:r>
          </a:p>
          <a:p>
            <a:endParaRPr lang="es-ES" sz="1200" b="1"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Los sujetos de estas incertidumbres las perciben como un elemento desestabilizador de su bienestar. Una agresión que incide en su dificultad de relajación. Y, en definitiva, en su capacidad de descansar mientras duermen.</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Esta racionalización intuitiva, resultado del estudio realizado, se confirma con los datos de las Instituciones Médicas:</a:t>
            </a:r>
          </a:p>
          <a:p>
            <a:endParaRPr lang="es-ES" sz="1200" b="0"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El sueño</a:t>
            </a:r>
            <a:r>
              <a:rPr lang="es-ES" sz="1200" b="0" i="0" u="none" strike="noStrike" kern="1200" baseline="0" dirty="0">
                <a:solidFill>
                  <a:schemeClr val="tx1"/>
                </a:solidFill>
                <a:latin typeface="+mn-lt"/>
                <a:ea typeface="+mn-ea"/>
                <a:cs typeface="+mn-cs"/>
              </a:rPr>
              <a:t> es un proceso fisiológico de vital importancia para la salud integral de los seres humanos, para la supervivencia del individuo y para el correcto funcionamiento del sistema nervioso. </a:t>
            </a:r>
          </a:p>
          <a:p>
            <a:endParaRPr lang="es-ES" sz="1200" b="0"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La Sociedad Española de Neurología (SEN)</a:t>
            </a:r>
            <a:r>
              <a:rPr lang="es-ES" sz="1200" b="0" i="0" u="none" strike="noStrike" kern="1200" baseline="0" dirty="0">
                <a:solidFill>
                  <a:schemeClr val="tx1"/>
                </a:solidFill>
                <a:latin typeface="+mn-lt"/>
                <a:ea typeface="+mn-ea"/>
                <a:cs typeface="+mn-cs"/>
              </a:rPr>
              <a:t> estima que entre un 20 y un 48% de la población adulta sufre en algún momento dificultad para iniciar o mantener el sueño, y en al menos un 10% de los casos esto es debido a algún trastorno de sueño crónico y grave, una cifra que incluso podría ser mayor por el alto número de pacientes que no están diagnosticados.</a:t>
            </a:r>
          </a:p>
          <a:p>
            <a:endParaRPr lang="es-ES" sz="1200" b="0"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Según diferentes informes, España está entre los países europeos que más toman ansiolíticos</a:t>
            </a:r>
            <a:r>
              <a:rPr lang="es-ES" sz="1200" b="0" i="0" u="none" strike="noStrike" kern="1200" baseline="0" dirty="0">
                <a:solidFill>
                  <a:schemeClr val="tx1"/>
                </a:solidFill>
                <a:latin typeface="+mn-lt"/>
                <a:ea typeface="+mn-ea"/>
                <a:cs typeface="+mn-cs"/>
              </a:rPr>
              <a:t>, a base de benzodiacepinas, para aliviar los trastornos del sueño o el estrés. Así, el último trabajo de la Agencia Española del Medicamento sobre este tema concluye que el consumo se sitúa alrededor del 11,4 %. Un estudio más reciente advierte de que España lidera el consumo de sedantes.</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Estos datos corresponden a 2016. Aún no hay datos disponibles de 2017</a:t>
            </a:r>
          </a:p>
          <a:p>
            <a:endParaRPr lang="es-ES" dirty="0"/>
          </a:p>
        </p:txBody>
      </p:sp>
      <p:sp>
        <p:nvSpPr>
          <p:cNvPr id="4" name="Marcador de número de diapositiva 3"/>
          <p:cNvSpPr>
            <a:spLocks noGrp="1"/>
          </p:cNvSpPr>
          <p:nvPr>
            <p:ph type="sldNum" sz="quarter" idx="10"/>
          </p:nvPr>
        </p:nvSpPr>
        <p:spPr/>
        <p:txBody>
          <a:bodyPr/>
          <a:lstStyle/>
          <a:p>
            <a:fld id="{1C341DBF-5D68-409B-8227-5BCC2BB0F47C}" type="slidenum">
              <a:rPr lang="es-ES" smtClean="0"/>
              <a:t>29</a:t>
            </a:fld>
            <a:endParaRPr lang="es-ES"/>
          </a:p>
        </p:txBody>
      </p:sp>
    </p:spTree>
    <p:extLst>
      <p:ext uri="{BB962C8B-B14F-4D97-AF65-F5344CB8AC3E}">
        <p14:creationId xmlns:p14="http://schemas.microsoft.com/office/powerpoint/2010/main" val="2708046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baseline="0" dirty="0">
                <a:solidFill>
                  <a:schemeClr val="tx1"/>
                </a:solidFill>
                <a:latin typeface="+mn-lt"/>
                <a:ea typeface="+mn-ea"/>
                <a:cs typeface="+mn-cs"/>
              </a:rPr>
              <a:t>PUBLICOS OBJETIVO III</a:t>
            </a:r>
          </a:p>
          <a:p>
            <a:endParaRPr lang="es-ES" sz="1200" b="0"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Así, el público objetivo para la introducción de esta línea de productos estaría configurado por:</a:t>
            </a:r>
          </a:p>
          <a:p>
            <a:r>
              <a:rPr lang="es-ES" sz="1200" b="0" i="0" u="none" strike="noStrike" kern="1200" baseline="0" dirty="0">
                <a:solidFill>
                  <a:schemeClr val="tx1"/>
                </a:solidFill>
                <a:latin typeface="+mn-lt"/>
                <a:ea typeface="+mn-ea"/>
                <a:cs typeface="+mn-cs"/>
              </a:rPr>
              <a:t>El segmento generacional de Baby </a:t>
            </a:r>
            <a:r>
              <a:rPr lang="es-ES" sz="1200" b="0" i="0" u="none" strike="noStrike" kern="1200" baseline="0" dirty="0" err="1">
                <a:solidFill>
                  <a:schemeClr val="tx1"/>
                </a:solidFill>
                <a:latin typeface="+mn-lt"/>
                <a:ea typeface="+mn-ea"/>
                <a:cs typeface="+mn-cs"/>
              </a:rPr>
              <a:t>Boomers</a:t>
            </a:r>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más los individuos perteneciente a los últimos cinco años de la Generación X (que comparten gran parte de los valores de la generación de los BB)</a:t>
            </a:r>
          </a:p>
          <a:p>
            <a:r>
              <a:rPr lang="es-ES" sz="1200" b="0" i="0" u="none" strike="noStrike" kern="1200" baseline="0" dirty="0">
                <a:solidFill>
                  <a:schemeClr val="tx1"/>
                </a:solidFill>
                <a:latin typeface="+mn-lt"/>
                <a:ea typeface="+mn-ea"/>
                <a:cs typeface="+mn-cs"/>
              </a:rPr>
              <a:t>más los cinco primeros años de la Generación Silenciosa.</a:t>
            </a:r>
          </a:p>
          <a:p>
            <a:endParaRPr lang="es-ES" sz="1200" b="0"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¿Por qué esta composición?</a:t>
            </a:r>
          </a:p>
          <a:p>
            <a:r>
              <a:rPr lang="es-ES" sz="1200" b="0" i="0" u="none" strike="noStrike" kern="1200" baseline="0" dirty="0">
                <a:solidFill>
                  <a:schemeClr val="tx1"/>
                </a:solidFill>
                <a:latin typeface="+mn-lt"/>
                <a:ea typeface="+mn-ea"/>
                <a:cs typeface="+mn-cs"/>
              </a:rPr>
              <a:t>Porque tienen una disposición favorable </a:t>
            </a:r>
          </a:p>
          <a:p>
            <a:r>
              <a:rPr lang="es-ES" sz="1200" b="0" i="0" u="none" strike="noStrike" kern="1200" baseline="0" dirty="0">
                <a:solidFill>
                  <a:schemeClr val="tx1"/>
                </a:solidFill>
                <a:latin typeface="+mn-lt"/>
                <a:ea typeface="+mn-ea"/>
                <a:cs typeface="+mn-cs"/>
              </a:rPr>
              <a:t>Porque constituyen </a:t>
            </a:r>
            <a:r>
              <a:rPr lang="es-ES" sz="1200" b="0" i="0" u="none" strike="noStrike" kern="1200" baseline="0" dirty="0" err="1">
                <a:solidFill>
                  <a:schemeClr val="tx1"/>
                </a:solidFill>
                <a:latin typeface="+mn-lt"/>
                <a:ea typeface="+mn-ea"/>
                <a:cs typeface="+mn-cs"/>
              </a:rPr>
              <a:t>practicamente</a:t>
            </a:r>
            <a:r>
              <a:rPr lang="es-ES" sz="1200" b="0" i="0" u="none" strike="noStrike" kern="1200" baseline="0" dirty="0">
                <a:solidFill>
                  <a:schemeClr val="tx1"/>
                </a:solidFill>
                <a:latin typeface="+mn-lt"/>
                <a:ea typeface="+mn-ea"/>
                <a:cs typeface="+mn-cs"/>
              </a:rPr>
              <a:t> el 50% de la población</a:t>
            </a:r>
          </a:p>
          <a:p>
            <a:r>
              <a:rPr lang="es-ES" sz="1200" b="0" i="0" u="none" strike="noStrike" kern="1200" baseline="0" dirty="0">
                <a:solidFill>
                  <a:schemeClr val="tx1"/>
                </a:solidFill>
                <a:latin typeface="+mn-lt"/>
                <a:ea typeface="+mn-ea"/>
                <a:cs typeface="+mn-cs"/>
              </a:rPr>
              <a:t>Porque detentan la mayor capacidad de demanda solvente</a:t>
            </a:r>
          </a:p>
          <a:p>
            <a:r>
              <a:rPr lang="es-ES" sz="1200" b="0" i="0" u="none" strike="noStrike" kern="1200" baseline="0" dirty="0">
                <a:solidFill>
                  <a:schemeClr val="tx1"/>
                </a:solidFill>
                <a:latin typeface="+mn-lt"/>
                <a:ea typeface="+mn-ea"/>
                <a:cs typeface="+mn-cs"/>
              </a:rPr>
              <a:t>Porque son preconizadores natos en su ámbito social y originadores de flujos demanda</a:t>
            </a:r>
          </a:p>
          <a:p>
            <a:endParaRPr lang="es-ES" dirty="0"/>
          </a:p>
        </p:txBody>
      </p:sp>
      <p:sp>
        <p:nvSpPr>
          <p:cNvPr id="4" name="Marcador de número de diapositiva 3"/>
          <p:cNvSpPr>
            <a:spLocks noGrp="1"/>
          </p:cNvSpPr>
          <p:nvPr>
            <p:ph type="sldNum" sz="quarter" idx="10"/>
          </p:nvPr>
        </p:nvSpPr>
        <p:spPr/>
        <p:txBody>
          <a:bodyPr/>
          <a:lstStyle/>
          <a:p>
            <a:fld id="{1C341DBF-5D68-409B-8227-5BCC2BB0F47C}" type="slidenum">
              <a:rPr lang="es-ES" smtClean="0"/>
              <a:t>30</a:t>
            </a:fld>
            <a:endParaRPr lang="es-ES"/>
          </a:p>
        </p:txBody>
      </p:sp>
    </p:spTree>
    <p:extLst>
      <p:ext uri="{BB962C8B-B14F-4D97-AF65-F5344CB8AC3E}">
        <p14:creationId xmlns:p14="http://schemas.microsoft.com/office/powerpoint/2010/main" val="1054391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baseline="0" dirty="0">
                <a:solidFill>
                  <a:schemeClr val="tx1"/>
                </a:solidFill>
                <a:latin typeface="+mn-lt"/>
                <a:ea typeface="+mn-ea"/>
                <a:cs typeface="+mn-cs"/>
              </a:rPr>
              <a:t>CARMEL RELAX. / PERCEPCION DEL PRODUCTO EN LOS GRUPOS DE TRABAJO ANTES DE SU PRUEBA</a:t>
            </a:r>
            <a:br>
              <a:rPr lang="es-ES" sz="1200" b="1" i="0" u="none" strike="noStrike" kern="1200" baseline="0" dirty="0">
                <a:solidFill>
                  <a:schemeClr val="tx1"/>
                </a:solidFill>
                <a:latin typeface="+mn-lt"/>
                <a:ea typeface="+mn-ea"/>
                <a:cs typeface="+mn-cs"/>
              </a:rPr>
            </a:br>
            <a:endParaRPr lang="es-ES" sz="1200" b="1"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El producto se percibe como una novedad en relación al abanico de oferta que conocen y utilizan.</a:t>
            </a:r>
          </a:p>
          <a:p>
            <a:r>
              <a:rPr lang="es-ES" sz="1200" b="0" i="0" u="none" strike="noStrike" kern="1200" baseline="0" dirty="0">
                <a:solidFill>
                  <a:schemeClr val="tx1"/>
                </a:solidFill>
                <a:latin typeface="+mn-lt"/>
                <a:ea typeface="+mn-ea"/>
                <a:cs typeface="+mn-cs"/>
              </a:rPr>
              <a:t>A pesar de la aceptación de la necesidad de buscar </a:t>
            </a:r>
            <a:r>
              <a:rPr lang="es-ES" sz="1200" b="1" i="0" u="none" strike="noStrike" kern="1200" baseline="0" dirty="0">
                <a:solidFill>
                  <a:schemeClr val="tx1"/>
                </a:solidFill>
                <a:latin typeface="+mn-lt"/>
                <a:ea typeface="+mn-ea"/>
                <a:cs typeface="+mn-cs"/>
              </a:rPr>
              <a:t>ayudas para la relajación</a:t>
            </a:r>
            <a:r>
              <a:rPr lang="es-ES" sz="1200" b="0" i="0" u="none" strike="noStrike" kern="1200" baseline="0" dirty="0">
                <a:solidFill>
                  <a:schemeClr val="tx1"/>
                </a:solidFill>
                <a:latin typeface="+mn-lt"/>
                <a:ea typeface="+mn-ea"/>
                <a:cs typeface="+mn-cs"/>
              </a:rPr>
              <a:t>, flota en todos los grupos el temor a la </a:t>
            </a:r>
            <a:r>
              <a:rPr lang="es-ES" sz="1200" b="1" i="0" u="none" strike="noStrike" kern="1200" baseline="0" dirty="0">
                <a:solidFill>
                  <a:schemeClr val="tx1"/>
                </a:solidFill>
                <a:latin typeface="+mn-lt"/>
                <a:ea typeface="+mn-ea"/>
                <a:cs typeface="+mn-cs"/>
              </a:rPr>
              <a:t>adicción. </a:t>
            </a:r>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La perciben como una disminución progresiva del efecto del producto, que puede llevar a un aumento de la dosis y a la adicción.</a:t>
            </a:r>
          </a:p>
          <a:p>
            <a:r>
              <a:rPr lang="es-ES" sz="1200" b="1" i="0" u="none" strike="noStrike" kern="1200" baseline="0" dirty="0">
                <a:solidFill>
                  <a:schemeClr val="tx1"/>
                </a:solidFill>
                <a:latin typeface="+mn-lt"/>
                <a:ea typeface="+mn-ea"/>
                <a:cs typeface="+mn-cs"/>
              </a:rPr>
              <a:t>Al no ingerirse, se descartan estos miedos</a:t>
            </a:r>
            <a:r>
              <a:rPr lang="es-ES" sz="1200" b="0" i="0" u="none" strike="noStrike" kern="1200" baseline="0" dirty="0">
                <a:solidFill>
                  <a:schemeClr val="tx1"/>
                </a:solidFill>
                <a:latin typeface="+mn-lt"/>
                <a:ea typeface="+mn-ea"/>
                <a:cs typeface="+mn-cs"/>
              </a:rPr>
              <a:t>.</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La presentación se estima muy </a:t>
            </a:r>
            <a:r>
              <a:rPr lang="es-ES" sz="1200" b="1" i="0" u="none" strike="noStrike" kern="1200" baseline="0" dirty="0">
                <a:solidFill>
                  <a:schemeClr val="tx1"/>
                </a:solidFill>
                <a:latin typeface="+mn-lt"/>
                <a:ea typeface="+mn-ea"/>
                <a:cs typeface="+mn-cs"/>
              </a:rPr>
              <a:t>atractiva y cómoda. </a:t>
            </a:r>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Susceptible de ser llevado en desplazamientos, incluso en el bolso por parte de las mujeres.</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En términos de comunicación, surgen </a:t>
            </a:r>
            <a:r>
              <a:rPr lang="es-ES" sz="1200" b="1" i="0" u="none" strike="noStrike" kern="1200" baseline="0" dirty="0">
                <a:solidFill>
                  <a:schemeClr val="tx1"/>
                </a:solidFill>
                <a:latin typeface="+mn-lt"/>
                <a:ea typeface="+mn-ea"/>
                <a:cs typeface="+mn-cs"/>
              </a:rPr>
              <a:t>dos necesidades</a:t>
            </a:r>
            <a:r>
              <a:rPr lang="es-ES" sz="1200" b="0" i="0" u="none" strike="noStrike" kern="1200" baseline="0" dirty="0">
                <a:solidFill>
                  <a:schemeClr val="tx1"/>
                </a:solidFill>
                <a:latin typeface="+mn-lt"/>
                <a:ea typeface="+mn-ea"/>
                <a:cs typeface="+mn-cs"/>
              </a:rPr>
              <a:t>:</a:t>
            </a:r>
          </a:p>
          <a:p>
            <a:r>
              <a:rPr lang="es-ES" sz="1200" b="1" i="0" u="none" strike="noStrike" kern="1200" baseline="0" dirty="0">
                <a:solidFill>
                  <a:schemeClr val="tx1"/>
                </a:solidFill>
                <a:latin typeface="+mn-lt"/>
                <a:ea typeface="+mn-ea"/>
                <a:cs typeface="+mn-cs"/>
              </a:rPr>
              <a:t>Explicar debidamente el concepto de “Aceites Esenciales”</a:t>
            </a:r>
            <a:r>
              <a:rPr lang="es-ES" sz="1200" b="0" i="0" u="none" strike="noStrike" kern="1200" baseline="0" dirty="0">
                <a:solidFill>
                  <a:schemeClr val="tx1"/>
                </a:solidFill>
                <a:latin typeface="+mn-lt"/>
                <a:ea typeface="+mn-ea"/>
                <a:cs typeface="+mn-cs"/>
              </a:rPr>
              <a:t> que, por otra parte, se puede percibir como una barrera frente a posibles productos de la competencia que no los estén utilizando.</a:t>
            </a:r>
          </a:p>
          <a:p>
            <a:r>
              <a:rPr lang="es-ES" sz="1200" b="1" i="0" u="none" strike="noStrike" kern="1200" baseline="0" dirty="0">
                <a:solidFill>
                  <a:schemeClr val="tx1"/>
                </a:solidFill>
                <a:latin typeface="+mn-lt"/>
                <a:ea typeface="+mn-ea"/>
                <a:cs typeface="+mn-cs"/>
              </a:rPr>
              <a:t>Familiarizar</a:t>
            </a:r>
            <a:r>
              <a:rPr lang="es-ES" sz="1200" b="0" i="0" u="none" strike="noStrike" kern="1200" baseline="0" dirty="0">
                <a:solidFill>
                  <a:schemeClr val="tx1"/>
                </a:solidFill>
                <a:latin typeface="+mn-lt"/>
                <a:ea typeface="+mn-ea"/>
                <a:cs typeface="+mn-cs"/>
              </a:rPr>
              <a:t> al usuario en la adecuada utilización del producto, para obtener resultados óptimos.</a:t>
            </a:r>
          </a:p>
          <a:p>
            <a:endParaRPr lang="es-ES" sz="1200" b="0"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Todos los asistentes se</a:t>
            </a:r>
            <a:r>
              <a:rPr lang="es-ES" sz="1200" b="0" i="0" u="none" strike="noStrike" kern="1200" baseline="0" dirty="0">
                <a:solidFill>
                  <a:schemeClr val="tx1"/>
                </a:solidFill>
                <a:latin typeface="+mn-lt"/>
                <a:ea typeface="+mn-ea"/>
                <a:cs typeface="+mn-cs"/>
              </a:rPr>
              <a:t> </a:t>
            </a:r>
            <a:r>
              <a:rPr lang="es-ES" sz="1200" b="1" i="0" u="none" strike="noStrike" kern="1200" baseline="0" dirty="0">
                <a:solidFill>
                  <a:schemeClr val="tx1"/>
                </a:solidFill>
                <a:latin typeface="+mn-lt"/>
                <a:ea typeface="+mn-ea"/>
                <a:cs typeface="+mn-cs"/>
              </a:rPr>
              <a:t>prestaron voluntariamente</a:t>
            </a:r>
            <a:r>
              <a:rPr lang="es-ES" sz="1200" b="0" i="0" u="none" strike="noStrike" kern="1200" baseline="0" dirty="0">
                <a:solidFill>
                  <a:schemeClr val="tx1"/>
                </a:solidFill>
                <a:latin typeface="+mn-lt"/>
                <a:ea typeface="+mn-ea"/>
                <a:cs typeface="+mn-cs"/>
              </a:rPr>
              <a:t> a al prueba del producto.</a:t>
            </a:r>
          </a:p>
          <a:p>
            <a:endParaRPr lang="es-ES" dirty="0"/>
          </a:p>
        </p:txBody>
      </p:sp>
      <p:sp>
        <p:nvSpPr>
          <p:cNvPr id="4" name="Marcador de número de diapositiva 3"/>
          <p:cNvSpPr>
            <a:spLocks noGrp="1"/>
          </p:cNvSpPr>
          <p:nvPr>
            <p:ph type="sldNum" sz="quarter" idx="10"/>
          </p:nvPr>
        </p:nvSpPr>
        <p:spPr/>
        <p:txBody>
          <a:bodyPr/>
          <a:lstStyle/>
          <a:p>
            <a:fld id="{1C341DBF-5D68-409B-8227-5BCC2BB0F47C}" type="slidenum">
              <a:rPr lang="es-ES" smtClean="0"/>
              <a:t>31</a:t>
            </a:fld>
            <a:endParaRPr lang="es-ES"/>
          </a:p>
        </p:txBody>
      </p:sp>
    </p:spTree>
    <p:extLst>
      <p:ext uri="{BB962C8B-B14F-4D97-AF65-F5344CB8AC3E}">
        <p14:creationId xmlns:p14="http://schemas.microsoft.com/office/powerpoint/2010/main" val="1733896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500 AÑOS DE BIOLOGIA MOLECULAR Y MEDICINA</a:t>
            </a:r>
          </a:p>
          <a:p>
            <a:endParaRPr lang="es-ES" b="1" dirty="0"/>
          </a:p>
          <a:p>
            <a:r>
              <a:rPr lang="es-ES" sz="1200" b="0" i="0" u="none" strike="noStrike" kern="1200" baseline="0" dirty="0">
                <a:solidFill>
                  <a:schemeClr val="tx1"/>
                </a:solidFill>
                <a:latin typeface="+mn-lt"/>
                <a:ea typeface="+mn-ea"/>
                <a:cs typeface="+mn-cs"/>
              </a:rPr>
              <a:t>Dioscórides </a:t>
            </a:r>
            <a:r>
              <a:rPr lang="es-ES" sz="1200" b="0" i="0" u="none" strike="noStrike" kern="1200" baseline="0" dirty="0" err="1">
                <a:solidFill>
                  <a:schemeClr val="tx1"/>
                </a:solidFill>
                <a:latin typeface="+mn-lt"/>
                <a:ea typeface="+mn-ea"/>
                <a:cs typeface="+mn-cs"/>
              </a:rPr>
              <a:t>Anazarbeo</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Anazarbus</a:t>
            </a:r>
            <a:r>
              <a:rPr lang="es-ES" sz="1200" b="0" i="0" u="none" strike="noStrike" kern="1200" baseline="0" dirty="0">
                <a:solidFill>
                  <a:schemeClr val="tx1"/>
                </a:solidFill>
                <a:latin typeface="+mn-lt"/>
                <a:ea typeface="+mn-ea"/>
                <a:cs typeface="+mn-cs"/>
              </a:rPr>
              <a:t>, Cilicia, en Asia Menor, c. 40 - c. 90) fue un médico, farmacólogo y botánico de la antigua Grecia, cuya obra </a:t>
            </a:r>
            <a:r>
              <a:rPr lang="es-ES" sz="1200" b="1" i="0" u="none" strike="noStrike" kern="1200" baseline="0" dirty="0">
                <a:solidFill>
                  <a:schemeClr val="tx1"/>
                </a:solidFill>
                <a:latin typeface="+mn-lt"/>
                <a:ea typeface="+mn-ea"/>
                <a:cs typeface="+mn-cs"/>
              </a:rPr>
              <a:t>De Materia Medica</a:t>
            </a:r>
            <a:r>
              <a:rPr lang="es-ES" sz="1200" b="0" i="0" u="none" strike="noStrike" kern="1200" baseline="0" dirty="0">
                <a:solidFill>
                  <a:schemeClr val="tx1"/>
                </a:solidFill>
                <a:latin typeface="+mn-lt"/>
                <a:ea typeface="+mn-ea"/>
                <a:cs typeface="+mn-cs"/>
              </a:rPr>
              <a:t> alcanzó una amplia difusión y se convirtió en el principal manual de farmacopea durante toda la Edad Media y el Renacimiento.</a:t>
            </a:r>
          </a:p>
          <a:p>
            <a:r>
              <a:rPr lang="es-ES" sz="1200" b="0" i="0" u="none" strike="noStrike" kern="1200" baseline="0" dirty="0">
                <a:solidFill>
                  <a:schemeClr val="tx1"/>
                </a:solidFill>
                <a:latin typeface="+mn-lt"/>
                <a:ea typeface="+mn-ea"/>
                <a:cs typeface="+mn-cs"/>
              </a:rPr>
              <a:t>Practicó la medicina en Roma en la época del emperador Nerón. Según su propio testimonio, que figura en la carta que sirve de prólogo a su obra, fue cirujano militar en el ejército romano, con lo que tuvo la oportunidad de viajar en busca de </a:t>
            </a:r>
            <a:r>
              <a:rPr lang="es-ES" sz="1200" b="1" i="0" u="none" strike="noStrike" kern="1200" baseline="0" dirty="0">
                <a:solidFill>
                  <a:schemeClr val="tx1"/>
                </a:solidFill>
                <a:latin typeface="+mn-lt"/>
                <a:ea typeface="+mn-ea"/>
                <a:cs typeface="+mn-cs"/>
              </a:rPr>
              <a:t>sustancias medicinales </a:t>
            </a:r>
            <a:r>
              <a:rPr lang="es-ES" sz="1200" b="0" i="0" u="none" strike="noStrike" kern="1200" baseline="0" dirty="0">
                <a:solidFill>
                  <a:schemeClr val="tx1"/>
                </a:solidFill>
                <a:latin typeface="+mn-lt"/>
                <a:ea typeface="+mn-ea"/>
                <a:cs typeface="+mn-cs"/>
              </a:rPr>
              <a:t>por todo el mundo conocido.</a:t>
            </a:r>
          </a:p>
          <a:p>
            <a:r>
              <a:rPr lang="es-ES" sz="1200" b="0" i="0" u="none" strike="noStrike" kern="1200" baseline="0" dirty="0">
                <a:solidFill>
                  <a:schemeClr val="tx1"/>
                </a:solidFill>
                <a:latin typeface="+mn-lt"/>
                <a:ea typeface="+mn-ea"/>
                <a:cs typeface="+mn-cs"/>
              </a:rPr>
              <a:t>Escribió una obra en cinco volúmenes, titulada </a:t>
            </a:r>
            <a:r>
              <a:rPr lang="es-ES" sz="1200" b="1" i="0" u="none" strike="noStrike" kern="1200" baseline="0" dirty="0">
                <a:solidFill>
                  <a:schemeClr val="tx1"/>
                </a:solidFill>
                <a:latin typeface="+mn-lt"/>
                <a:ea typeface="+mn-ea"/>
                <a:cs typeface="+mn-cs"/>
              </a:rPr>
              <a:t>De Materia Medica</a:t>
            </a:r>
            <a:r>
              <a:rPr lang="es-ES" sz="1200" b="0" i="0" u="none" strike="noStrike" kern="1200" baseline="0" dirty="0">
                <a:solidFill>
                  <a:schemeClr val="tx1"/>
                </a:solidFill>
                <a:latin typeface="+mn-lt"/>
                <a:ea typeface="+mn-ea"/>
                <a:cs typeface="+mn-cs"/>
              </a:rPr>
              <a:t>, precursora de la moderna farmacopea. El texto describe unas 600 plantas medicinales, unos 90 minerales y alrededor de 30 sustancias de origen animal. A diferencia de otras obras clásicas, este libro tuvo una enorme difusión en la Edad Media.</a:t>
            </a:r>
            <a:endParaRPr lang="es-ES" b="1" dirty="0"/>
          </a:p>
          <a:p>
            <a:endParaRPr lang="es-ES" b="0" dirty="0"/>
          </a:p>
        </p:txBody>
      </p:sp>
      <p:sp>
        <p:nvSpPr>
          <p:cNvPr id="4" name="Marcador de número de diapositiva 3"/>
          <p:cNvSpPr>
            <a:spLocks noGrp="1"/>
          </p:cNvSpPr>
          <p:nvPr>
            <p:ph type="sldNum" sz="quarter" idx="10"/>
          </p:nvPr>
        </p:nvSpPr>
        <p:spPr/>
        <p:txBody>
          <a:bodyPr/>
          <a:lstStyle/>
          <a:p>
            <a:fld id="{1C341DBF-5D68-409B-8227-5BCC2BB0F47C}" type="slidenum">
              <a:rPr lang="es-ES" smtClean="0"/>
              <a:t>4</a:t>
            </a:fld>
            <a:endParaRPr lang="es-ES"/>
          </a:p>
        </p:txBody>
      </p:sp>
    </p:spTree>
    <p:extLst>
      <p:ext uri="{BB962C8B-B14F-4D97-AF65-F5344CB8AC3E}">
        <p14:creationId xmlns:p14="http://schemas.microsoft.com/office/powerpoint/2010/main" val="458615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baseline="0" dirty="0">
                <a:solidFill>
                  <a:schemeClr val="tx1"/>
                </a:solidFill>
                <a:latin typeface="+mn-lt"/>
                <a:ea typeface="+mn-ea"/>
                <a:cs typeface="+mn-cs"/>
              </a:rPr>
              <a:t>CARMEL RELAX. / PERCEPCION DEL PRODUCTO EN LOS GRUPOS DE TRABAJO DESPUES DE SU PRUEBA (CONT)</a:t>
            </a:r>
          </a:p>
          <a:p>
            <a:endParaRPr lang="es-ES" sz="1200" b="0" i="0" u="none" strike="noStrike" kern="1200" baseline="0" dirty="0">
              <a:solidFill>
                <a:schemeClr val="tx1"/>
              </a:solidFill>
              <a:latin typeface="+mn-lt"/>
              <a:ea typeface="+mn-ea"/>
              <a:cs typeface="+mn-cs"/>
            </a:endParaRPr>
          </a:p>
          <a:p>
            <a:r>
              <a:rPr lang="es-ES" sz="1200" b="0" i="1" u="none" strike="noStrike" kern="1200" baseline="0" dirty="0">
                <a:solidFill>
                  <a:schemeClr val="tx1"/>
                </a:solidFill>
                <a:latin typeface="+mn-lt"/>
                <a:ea typeface="+mn-ea"/>
                <a:cs typeface="+mn-cs"/>
              </a:rPr>
              <a:t>“Es </a:t>
            </a:r>
            <a:r>
              <a:rPr lang="es-ES" sz="1200" b="1" i="1" u="none" strike="noStrike" kern="1200" baseline="0" dirty="0">
                <a:solidFill>
                  <a:schemeClr val="tx1"/>
                </a:solidFill>
                <a:latin typeface="+mn-lt"/>
                <a:ea typeface="+mn-ea"/>
                <a:cs typeface="+mn-cs"/>
              </a:rPr>
              <a:t>relajante</a:t>
            </a:r>
            <a:r>
              <a:rPr lang="es-ES" sz="1200" b="0" i="1" u="none" strike="noStrike" kern="1200" baseline="0" dirty="0">
                <a:solidFill>
                  <a:schemeClr val="tx1"/>
                </a:solidFill>
                <a:latin typeface="+mn-lt"/>
                <a:ea typeface="+mn-ea"/>
                <a:cs typeface="+mn-cs"/>
              </a:rPr>
              <a:t> y me gusta el </a:t>
            </a:r>
            <a:r>
              <a:rPr lang="es-ES" sz="1200" b="1" i="1" u="none" strike="noStrike" kern="1200" baseline="0" dirty="0">
                <a:solidFill>
                  <a:schemeClr val="tx1"/>
                </a:solidFill>
                <a:latin typeface="+mn-lt"/>
                <a:ea typeface="+mn-ea"/>
                <a:cs typeface="+mn-cs"/>
              </a:rPr>
              <a:t>olor</a:t>
            </a:r>
            <a:r>
              <a:rPr lang="es-ES" sz="1200" b="0" i="1" u="none" strike="noStrike" kern="1200" baseline="0" dirty="0">
                <a:solidFill>
                  <a:schemeClr val="tx1"/>
                </a:solidFill>
                <a:latin typeface="+mn-lt"/>
                <a:ea typeface="+mn-ea"/>
                <a:cs typeface="+mn-cs"/>
              </a:rPr>
              <a:t>, al día siguiente. no tienes que tomar pastillas”</a:t>
            </a:r>
            <a:endParaRPr lang="es-ES" sz="1200" b="0" i="0" u="none" strike="noStrike" kern="1200" baseline="0" dirty="0">
              <a:solidFill>
                <a:schemeClr val="tx1"/>
              </a:solidFill>
              <a:latin typeface="+mn-lt"/>
              <a:ea typeface="+mn-ea"/>
              <a:cs typeface="+mn-cs"/>
            </a:endParaRPr>
          </a:p>
          <a:p>
            <a:endParaRPr lang="es-ES" sz="1200" b="0" i="0" u="none" strike="noStrike" kern="1200" baseline="0" dirty="0">
              <a:solidFill>
                <a:schemeClr val="tx1"/>
              </a:solidFill>
              <a:latin typeface="+mn-lt"/>
              <a:ea typeface="+mn-ea"/>
              <a:cs typeface="+mn-cs"/>
            </a:endParaRPr>
          </a:p>
          <a:p>
            <a:r>
              <a:rPr lang="es-ES" sz="1200" b="0" i="1" u="none" strike="noStrike" kern="1200" baseline="0" dirty="0">
                <a:solidFill>
                  <a:schemeClr val="tx1"/>
                </a:solidFill>
                <a:latin typeface="+mn-lt"/>
                <a:ea typeface="+mn-ea"/>
                <a:cs typeface="+mn-cs"/>
              </a:rPr>
              <a:t>“Muy </a:t>
            </a:r>
            <a:r>
              <a:rPr lang="es-ES" sz="1200" b="1" i="1" u="none" strike="noStrike" kern="1200" baseline="0" dirty="0">
                <a:solidFill>
                  <a:schemeClr val="tx1"/>
                </a:solidFill>
                <a:latin typeface="+mn-lt"/>
                <a:ea typeface="+mn-ea"/>
                <a:cs typeface="+mn-cs"/>
              </a:rPr>
              <a:t>fácil de usar</a:t>
            </a:r>
            <a:r>
              <a:rPr lang="es-ES" sz="1200" b="0" i="1" u="none" strike="noStrike" kern="1200" baseline="0" dirty="0">
                <a:solidFill>
                  <a:schemeClr val="tx1"/>
                </a:solidFill>
                <a:latin typeface="+mn-lt"/>
                <a:ea typeface="+mn-ea"/>
                <a:cs typeface="+mn-cs"/>
              </a:rPr>
              <a:t> y muy práctico”</a:t>
            </a:r>
            <a:endParaRPr lang="es-ES" sz="1200" b="0" i="0" u="none" strike="noStrike" kern="1200" baseline="0" dirty="0">
              <a:solidFill>
                <a:schemeClr val="tx1"/>
              </a:solidFill>
              <a:latin typeface="+mn-lt"/>
              <a:ea typeface="+mn-ea"/>
              <a:cs typeface="+mn-cs"/>
            </a:endParaRPr>
          </a:p>
          <a:p>
            <a:endParaRPr lang="es-ES" sz="1200" b="0" i="0" u="none" strike="noStrike" kern="1200" baseline="0" dirty="0">
              <a:solidFill>
                <a:schemeClr val="tx1"/>
              </a:solidFill>
              <a:latin typeface="+mn-lt"/>
              <a:ea typeface="+mn-ea"/>
              <a:cs typeface="+mn-cs"/>
            </a:endParaRPr>
          </a:p>
          <a:p>
            <a:r>
              <a:rPr lang="es-ES" sz="1200" b="0" i="1" u="none" strike="noStrike" kern="1200" baseline="0" dirty="0">
                <a:solidFill>
                  <a:schemeClr val="tx1"/>
                </a:solidFill>
                <a:latin typeface="+mn-lt"/>
                <a:ea typeface="+mn-ea"/>
                <a:cs typeface="+mn-cs"/>
              </a:rPr>
              <a:t>“</a:t>
            </a:r>
            <a:r>
              <a:rPr lang="es-ES" sz="1200" b="1" i="1" u="none" strike="noStrike" kern="1200" baseline="0" dirty="0">
                <a:solidFill>
                  <a:schemeClr val="tx1"/>
                </a:solidFill>
                <a:latin typeface="+mn-lt"/>
                <a:ea typeface="+mn-ea"/>
                <a:cs typeface="+mn-cs"/>
              </a:rPr>
              <a:t>Evitas tomar medicamentos</a:t>
            </a:r>
            <a:r>
              <a:rPr lang="es-ES" sz="1200" b="0" i="1" u="none" strike="noStrike" kern="1200" baseline="0" dirty="0">
                <a:solidFill>
                  <a:schemeClr val="tx1"/>
                </a:solidFill>
                <a:latin typeface="+mn-lt"/>
                <a:ea typeface="+mn-ea"/>
                <a:cs typeface="+mn-cs"/>
              </a:rPr>
              <a:t> o productos de parafarmacia. no tomas nada químico”</a:t>
            </a:r>
            <a:endParaRPr lang="es-ES" sz="1200" b="0" i="0" u="none" strike="noStrike" kern="1200" baseline="0" dirty="0">
              <a:solidFill>
                <a:schemeClr val="tx1"/>
              </a:solidFill>
              <a:latin typeface="+mn-lt"/>
              <a:ea typeface="+mn-ea"/>
              <a:cs typeface="+mn-cs"/>
            </a:endParaRPr>
          </a:p>
          <a:p>
            <a:endParaRPr lang="es-ES" sz="1200" b="0" i="0" u="none" strike="noStrike" kern="1200" baseline="0" dirty="0">
              <a:solidFill>
                <a:schemeClr val="tx1"/>
              </a:solidFill>
              <a:latin typeface="+mn-lt"/>
              <a:ea typeface="+mn-ea"/>
              <a:cs typeface="+mn-cs"/>
            </a:endParaRPr>
          </a:p>
          <a:p>
            <a:r>
              <a:rPr lang="es-ES" sz="1200" b="0" i="1" u="none" strike="noStrike" kern="1200" baseline="0" dirty="0">
                <a:solidFill>
                  <a:schemeClr val="tx1"/>
                </a:solidFill>
                <a:latin typeface="+mn-lt"/>
                <a:ea typeface="+mn-ea"/>
                <a:cs typeface="+mn-cs"/>
              </a:rPr>
              <a:t>“Fácil de usar, crea un entorno agradable; y sí, </a:t>
            </a:r>
            <a:r>
              <a:rPr lang="es-ES" sz="1200" b="1" i="1" u="none" strike="noStrike" kern="1200" baseline="0" dirty="0">
                <a:solidFill>
                  <a:schemeClr val="tx1"/>
                </a:solidFill>
                <a:latin typeface="+mn-lt"/>
                <a:ea typeface="+mn-ea"/>
                <a:cs typeface="+mn-cs"/>
              </a:rPr>
              <a:t>he dormido mejor</a:t>
            </a:r>
            <a:r>
              <a:rPr lang="es-ES" sz="1200" b="0" i="1" u="none" strike="noStrike" kern="1200" baseline="0" dirty="0">
                <a:solidFill>
                  <a:schemeClr val="tx1"/>
                </a:solidFill>
                <a:latin typeface="+mn-lt"/>
                <a:ea typeface="+mn-ea"/>
                <a:cs typeface="+mn-cs"/>
              </a:rPr>
              <a:t>”</a:t>
            </a:r>
            <a:endParaRPr lang="es-ES" sz="1200" b="0" i="0" u="none" strike="noStrike" kern="1200" baseline="0" dirty="0">
              <a:solidFill>
                <a:schemeClr val="tx1"/>
              </a:solidFill>
              <a:latin typeface="+mn-lt"/>
              <a:ea typeface="+mn-ea"/>
              <a:cs typeface="+mn-cs"/>
            </a:endParaRPr>
          </a:p>
          <a:p>
            <a:endParaRPr lang="es-ES" sz="1200" b="0" i="0" u="none" strike="noStrike" kern="1200" baseline="0" dirty="0">
              <a:solidFill>
                <a:schemeClr val="tx1"/>
              </a:solidFill>
              <a:latin typeface="+mn-lt"/>
              <a:ea typeface="+mn-ea"/>
              <a:cs typeface="+mn-cs"/>
            </a:endParaRPr>
          </a:p>
          <a:p>
            <a:r>
              <a:rPr lang="es-ES" sz="1200" b="0" i="1" u="none" strike="noStrike" kern="1200" baseline="0" dirty="0">
                <a:solidFill>
                  <a:schemeClr val="tx1"/>
                </a:solidFill>
                <a:latin typeface="+mn-lt"/>
                <a:ea typeface="+mn-ea"/>
                <a:cs typeface="+mn-cs"/>
              </a:rPr>
              <a:t>“Comodidad y no tienes que tomar pastillas. </a:t>
            </a:r>
            <a:r>
              <a:rPr lang="es-ES" sz="1200" b="1" i="1" u="none" strike="noStrike" kern="1200" baseline="0" dirty="0">
                <a:solidFill>
                  <a:schemeClr val="tx1"/>
                </a:solidFill>
                <a:latin typeface="+mn-lt"/>
                <a:ea typeface="+mn-ea"/>
                <a:cs typeface="+mn-cs"/>
              </a:rPr>
              <a:t>He dejado el </a:t>
            </a:r>
            <a:r>
              <a:rPr lang="es-ES" sz="1200" b="1" i="1" u="none" strike="noStrike" kern="1200" baseline="0" dirty="0" err="1">
                <a:solidFill>
                  <a:schemeClr val="tx1"/>
                </a:solidFill>
                <a:latin typeface="+mn-lt"/>
                <a:ea typeface="+mn-ea"/>
                <a:cs typeface="+mn-cs"/>
              </a:rPr>
              <a:t>Lexatín</a:t>
            </a:r>
            <a:r>
              <a:rPr lang="es-ES" sz="1200" b="0" i="1" u="none" strike="noStrike" kern="1200" baseline="0" dirty="0">
                <a:solidFill>
                  <a:schemeClr val="tx1"/>
                </a:solidFill>
                <a:latin typeface="+mn-lt"/>
                <a:ea typeface="+mn-ea"/>
                <a:cs typeface="+mn-cs"/>
              </a:rPr>
              <a:t> estos días y duermo muy bien con el producto. Me está haciendo los mismos efectos”</a:t>
            </a:r>
            <a:endParaRPr lang="es-ES" sz="1200" b="0" i="0" u="none" strike="noStrike" kern="1200" baseline="0" dirty="0">
              <a:solidFill>
                <a:schemeClr val="tx1"/>
              </a:solidFill>
              <a:latin typeface="+mn-lt"/>
              <a:ea typeface="+mn-ea"/>
              <a:cs typeface="+mn-cs"/>
            </a:endParaRPr>
          </a:p>
          <a:p>
            <a:endParaRPr lang="es-ES" sz="1200" b="0" i="0" u="none" strike="noStrike" kern="1200" baseline="0" dirty="0">
              <a:solidFill>
                <a:schemeClr val="tx1"/>
              </a:solidFill>
              <a:latin typeface="+mn-lt"/>
              <a:ea typeface="+mn-ea"/>
              <a:cs typeface="+mn-cs"/>
            </a:endParaRPr>
          </a:p>
          <a:p>
            <a:r>
              <a:rPr lang="es-ES" sz="1200" b="0" i="1" u="none" strike="noStrike" kern="1200" baseline="0" dirty="0">
                <a:solidFill>
                  <a:schemeClr val="tx1"/>
                </a:solidFill>
                <a:latin typeface="+mn-lt"/>
                <a:ea typeface="+mn-ea"/>
                <a:cs typeface="+mn-cs"/>
              </a:rPr>
              <a:t>“</a:t>
            </a:r>
            <a:r>
              <a:rPr lang="es-ES" sz="1200" b="1" i="1" u="none" strike="noStrike" kern="1200" baseline="0" dirty="0">
                <a:solidFill>
                  <a:schemeClr val="tx1"/>
                </a:solidFill>
                <a:latin typeface="+mn-lt"/>
                <a:ea typeface="+mn-ea"/>
                <a:cs typeface="+mn-cs"/>
              </a:rPr>
              <a:t>No hace daño al estómago</a:t>
            </a:r>
            <a:r>
              <a:rPr lang="es-ES" sz="1200" b="0" i="1" u="none" strike="noStrike" kern="1200" baseline="0" dirty="0">
                <a:solidFill>
                  <a:schemeClr val="tx1"/>
                </a:solidFill>
                <a:latin typeface="+mn-lt"/>
                <a:ea typeface="+mn-ea"/>
                <a:cs typeface="+mn-cs"/>
              </a:rPr>
              <a:t> porque no es un fármaco. Fácil de transportar y llevar de viaje. muy práctico para tenerlo en la mesilla de noche”</a:t>
            </a:r>
            <a:endParaRPr lang="es-ES" sz="1200" b="0" i="0" u="none" strike="noStrike" kern="1200" baseline="0" dirty="0">
              <a:solidFill>
                <a:schemeClr val="tx1"/>
              </a:solidFill>
              <a:latin typeface="+mn-lt"/>
              <a:ea typeface="+mn-ea"/>
              <a:cs typeface="+mn-cs"/>
            </a:endParaRPr>
          </a:p>
          <a:p>
            <a:endParaRPr lang="es-ES" sz="1200" b="0" i="0" u="none" strike="noStrike" kern="1200" baseline="0" dirty="0">
              <a:solidFill>
                <a:schemeClr val="tx1"/>
              </a:solidFill>
              <a:latin typeface="+mn-lt"/>
              <a:ea typeface="+mn-ea"/>
              <a:cs typeface="+mn-cs"/>
            </a:endParaRPr>
          </a:p>
          <a:p>
            <a:r>
              <a:rPr lang="es-ES" sz="1200" b="0" i="1" u="none" strike="noStrike" kern="1200" baseline="0" dirty="0">
                <a:solidFill>
                  <a:schemeClr val="tx1"/>
                </a:solidFill>
                <a:latin typeface="+mn-lt"/>
                <a:ea typeface="+mn-ea"/>
                <a:cs typeface="+mn-cs"/>
              </a:rPr>
              <a:t> “</a:t>
            </a:r>
            <a:r>
              <a:rPr lang="es-ES" sz="1200" b="1" i="1" u="none" strike="noStrike" kern="1200" baseline="0" dirty="0">
                <a:solidFill>
                  <a:schemeClr val="tx1"/>
                </a:solidFill>
                <a:latin typeface="+mn-lt"/>
                <a:ea typeface="+mn-ea"/>
                <a:cs typeface="+mn-cs"/>
              </a:rPr>
              <a:t>Nos ayudó a relajarnos</a:t>
            </a:r>
            <a:r>
              <a:rPr lang="es-ES" sz="1200" b="0" i="1" u="none" strike="noStrike" kern="1200" baseline="0" dirty="0">
                <a:solidFill>
                  <a:schemeClr val="tx1"/>
                </a:solidFill>
                <a:latin typeface="+mn-lt"/>
                <a:ea typeface="+mn-ea"/>
                <a:cs typeface="+mn-cs"/>
              </a:rPr>
              <a:t>”</a:t>
            </a:r>
            <a:endParaRPr lang="es-ES" sz="1200" b="0" i="0" u="none" strike="noStrike" kern="1200" baseline="0" dirty="0">
              <a:solidFill>
                <a:schemeClr val="tx1"/>
              </a:solidFill>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1C341DBF-5D68-409B-8227-5BCC2BB0F47C}" type="slidenum">
              <a:rPr lang="es-ES" smtClean="0"/>
              <a:t>32</a:t>
            </a:fld>
            <a:endParaRPr lang="es-ES"/>
          </a:p>
        </p:txBody>
      </p:sp>
    </p:spTree>
    <p:extLst>
      <p:ext uri="{BB962C8B-B14F-4D97-AF65-F5344CB8AC3E}">
        <p14:creationId xmlns:p14="http://schemas.microsoft.com/office/powerpoint/2010/main" val="2029678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MUCHAS GRACIAS</a:t>
            </a:r>
          </a:p>
        </p:txBody>
      </p:sp>
      <p:sp>
        <p:nvSpPr>
          <p:cNvPr id="4" name="Marcador de número de diapositiva 3"/>
          <p:cNvSpPr>
            <a:spLocks noGrp="1"/>
          </p:cNvSpPr>
          <p:nvPr>
            <p:ph type="sldNum" sz="quarter" idx="10"/>
          </p:nvPr>
        </p:nvSpPr>
        <p:spPr/>
        <p:txBody>
          <a:bodyPr/>
          <a:lstStyle/>
          <a:p>
            <a:fld id="{1C341DBF-5D68-409B-8227-5BCC2BB0F47C}" type="slidenum">
              <a:rPr lang="es-ES" smtClean="0"/>
              <a:t>34</a:t>
            </a:fld>
            <a:endParaRPr lang="es-ES"/>
          </a:p>
        </p:txBody>
      </p:sp>
    </p:spTree>
    <p:extLst>
      <p:ext uri="{BB962C8B-B14F-4D97-AF65-F5344CB8AC3E}">
        <p14:creationId xmlns:p14="http://schemas.microsoft.com/office/powerpoint/2010/main" val="2919624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MAS DE 12000 FÓRMULAS / Perfumería de referencia para identificar la mejor fragancia para Carmel Relax</a:t>
            </a:r>
          </a:p>
          <a:p>
            <a:endParaRPr lang="es-ES" b="1" dirty="0"/>
          </a:p>
          <a:p>
            <a:r>
              <a:rPr lang="es-ES" sz="1200" b="1" i="0" u="none" strike="noStrike" kern="1200" baseline="0" dirty="0">
                <a:solidFill>
                  <a:schemeClr val="tx1"/>
                </a:solidFill>
                <a:latin typeface="+mn-lt"/>
                <a:ea typeface="+mn-ea"/>
                <a:cs typeface="+mn-cs"/>
              </a:rPr>
              <a:t>Primera parte</a:t>
            </a:r>
            <a:r>
              <a:rPr lang="es-ES" sz="1200" b="0" i="0" u="none" strike="noStrike" kern="1200" baseline="0" dirty="0">
                <a:solidFill>
                  <a:schemeClr val="tx1"/>
                </a:solidFill>
                <a:latin typeface="+mn-lt"/>
                <a:ea typeface="+mn-ea"/>
                <a:cs typeface="+mn-cs"/>
              </a:rPr>
              <a:t>: Las materias primas de la perfumería y de la cosmética 1. Substancias aromáticas 2. Materias primas de diversas clases </a:t>
            </a:r>
          </a:p>
          <a:p>
            <a:r>
              <a:rPr lang="es-ES" sz="1200" b="1" i="0" u="none" strike="noStrike" kern="1200" baseline="0" dirty="0">
                <a:solidFill>
                  <a:schemeClr val="tx1"/>
                </a:solidFill>
                <a:latin typeface="+mn-lt"/>
                <a:ea typeface="+mn-ea"/>
                <a:cs typeface="+mn-cs"/>
              </a:rPr>
              <a:t>Segunda parte</a:t>
            </a:r>
            <a:r>
              <a:rPr lang="es-ES" sz="1200" b="0" i="0" u="none" strike="noStrike" kern="1200" baseline="0" dirty="0">
                <a:solidFill>
                  <a:schemeClr val="tx1"/>
                </a:solidFill>
                <a:latin typeface="+mn-lt"/>
                <a:ea typeface="+mn-ea"/>
                <a:cs typeface="+mn-cs"/>
              </a:rPr>
              <a:t>: La perfumería y la cosmética prácticas 1. Generalidades 2. Métodos auxiliares 3. Métodos de fabricación </a:t>
            </a:r>
            <a:r>
              <a:rPr lang="es-ES" sz="1200" b="0" i="0" u="none" strike="noStrike" kern="1200" baseline="0" dirty="0" err="1">
                <a:solidFill>
                  <a:schemeClr val="tx1"/>
                </a:solidFill>
                <a:latin typeface="+mn-lt"/>
                <a:ea typeface="+mn-ea"/>
                <a:cs typeface="+mn-cs"/>
              </a:rPr>
              <a:t>propriamente</a:t>
            </a:r>
            <a:r>
              <a:rPr lang="es-ES" sz="1200" b="0" i="0" u="none" strike="noStrike" kern="1200" baseline="0" dirty="0">
                <a:solidFill>
                  <a:schemeClr val="tx1"/>
                </a:solidFill>
                <a:latin typeface="+mn-lt"/>
                <a:ea typeface="+mn-ea"/>
                <a:cs typeface="+mn-cs"/>
              </a:rPr>
              <a:t> dichos y formulario </a:t>
            </a:r>
          </a:p>
          <a:p>
            <a:r>
              <a:rPr lang="es-ES" sz="1200" b="1" i="0" u="none" strike="noStrike" kern="1200" baseline="0" dirty="0">
                <a:solidFill>
                  <a:schemeClr val="tx1"/>
                </a:solidFill>
                <a:latin typeface="+mn-lt"/>
                <a:ea typeface="+mn-ea"/>
                <a:cs typeface="+mn-cs"/>
              </a:rPr>
              <a:t>Tercera parte</a:t>
            </a:r>
            <a:r>
              <a:rPr lang="es-ES" sz="1200" b="0" i="0" u="none" strike="noStrike" kern="1200" baseline="0" dirty="0">
                <a:solidFill>
                  <a:schemeClr val="tx1"/>
                </a:solidFill>
                <a:latin typeface="+mn-lt"/>
                <a:ea typeface="+mn-ea"/>
                <a:cs typeface="+mn-cs"/>
              </a:rPr>
              <a:t>: Los jabones de tocador 1. Consideraciones teóricas y generales 2. Materias primas 3. Práctica de la fabricación 4. Fabricación general </a:t>
            </a:r>
          </a:p>
          <a:p>
            <a:r>
              <a:rPr lang="es-ES" sz="1200" b="1" i="0" u="none" strike="noStrike" kern="1200" baseline="0" dirty="0">
                <a:solidFill>
                  <a:schemeClr val="tx1"/>
                </a:solidFill>
                <a:latin typeface="+mn-lt"/>
                <a:ea typeface="+mn-ea"/>
                <a:cs typeface="+mn-cs"/>
              </a:rPr>
              <a:t>Cuarta parte</a:t>
            </a:r>
            <a:r>
              <a:rPr lang="es-ES" sz="1200" b="0" i="0" u="none" strike="noStrike" kern="1200" baseline="0" dirty="0">
                <a:solidFill>
                  <a:schemeClr val="tx1"/>
                </a:solidFill>
                <a:latin typeface="+mn-lt"/>
                <a:ea typeface="+mn-ea"/>
                <a:cs typeface="+mn-cs"/>
              </a:rPr>
              <a:t>: Cosmética aplicada 1. Farmacología cosmética 2. Métodos de la cosmética práctica</a:t>
            </a:r>
            <a:endParaRPr lang="es-ES" b="1" dirty="0"/>
          </a:p>
          <a:p>
            <a:endParaRPr lang="es-E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1C341DBF-5D68-409B-8227-5BCC2BB0F47C}" type="slidenum">
              <a:rPr lang="es-ES" smtClean="0"/>
              <a:t>5</a:t>
            </a:fld>
            <a:endParaRPr lang="es-ES"/>
          </a:p>
        </p:txBody>
      </p:sp>
    </p:spTree>
    <p:extLst>
      <p:ext uri="{BB962C8B-B14F-4D97-AF65-F5344CB8AC3E}">
        <p14:creationId xmlns:p14="http://schemas.microsoft.com/office/powerpoint/2010/main" val="2175158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LA BIOLOGÍA MOLECULAR DE LOS ACEITES ESENCIALES MILENARIOS Y LAS FÓRMULAS DE EXQUISITAS FRAGANCIAS:</a:t>
            </a:r>
          </a:p>
          <a:p>
            <a:endParaRPr lang="es-ES" b="1" dirty="0"/>
          </a:p>
          <a:p>
            <a:r>
              <a:rPr lang="es-ES" b="0" dirty="0"/>
              <a:t>SON EL NÚCLEO CENTRAL DEL PROGRAMA FRAGANCIAS FUNCIONALES  Y ESPECIFICAMENTE DE CARMEL RELAX (Fragancia, Ungüento, Mikado, Velas, </a:t>
            </a:r>
            <a:r>
              <a:rPr lang="es-ES" b="0" dirty="0" err="1"/>
              <a:t>Tohallitas</a:t>
            </a:r>
            <a:r>
              <a:rPr lang="es-ES" b="0" dirty="0"/>
              <a:t>, Roll-</a:t>
            </a:r>
            <a:r>
              <a:rPr lang="es-ES" b="0" dirty="0" err="1"/>
              <a:t>on</a:t>
            </a:r>
            <a:r>
              <a:rPr lang="es-ES" b="0" dirty="0"/>
              <a:t> relajantes, etc.)</a:t>
            </a:r>
          </a:p>
        </p:txBody>
      </p:sp>
      <p:sp>
        <p:nvSpPr>
          <p:cNvPr id="4" name="Marcador de número de diapositiva 3"/>
          <p:cNvSpPr>
            <a:spLocks noGrp="1"/>
          </p:cNvSpPr>
          <p:nvPr>
            <p:ph type="sldNum" sz="quarter" idx="10"/>
          </p:nvPr>
        </p:nvSpPr>
        <p:spPr/>
        <p:txBody>
          <a:bodyPr/>
          <a:lstStyle/>
          <a:p>
            <a:fld id="{1C341DBF-5D68-409B-8227-5BCC2BB0F47C}" type="slidenum">
              <a:rPr lang="es-ES" smtClean="0"/>
              <a:t>6</a:t>
            </a:fld>
            <a:endParaRPr lang="es-ES"/>
          </a:p>
        </p:txBody>
      </p:sp>
    </p:spTree>
    <p:extLst>
      <p:ext uri="{BB962C8B-B14F-4D97-AF65-F5344CB8AC3E}">
        <p14:creationId xmlns:p14="http://schemas.microsoft.com/office/powerpoint/2010/main" val="1638184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baseline="0" dirty="0">
                <a:solidFill>
                  <a:schemeClr val="tx1"/>
                </a:solidFill>
                <a:latin typeface="+mn-lt"/>
                <a:ea typeface="+mn-ea"/>
                <a:cs typeface="+mn-cs"/>
              </a:rPr>
              <a:t>ESTUDIOS COMPARATIVOS</a:t>
            </a:r>
          </a:p>
          <a:p>
            <a:endParaRPr lang="es-ES" sz="1200" b="1"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En la primera parte</a:t>
            </a:r>
            <a:r>
              <a:rPr lang="es-ES" sz="1200" b="0" i="0" u="none" strike="noStrike" kern="1200" baseline="0" dirty="0">
                <a:solidFill>
                  <a:schemeClr val="tx1"/>
                </a:solidFill>
                <a:latin typeface="+mn-lt"/>
                <a:ea typeface="+mn-ea"/>
                <a:cs typeface="+mn-cs"/>
              </a:rPr>
              <a:t> se estudia y compara la composición de varios productos “para la cama y almohada” con Carmen Relax. Las tablas de resultados son suficientemente explicativas.</a:t>
            </a:r>
          </a:p>
          <a:p>
            <a:endParaRPr lang="es-ES" sz="1200" b="0"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En la segunda parte </a:t>
            </a:r>
            <a:r>
              <a:rPr lang="es-ES" sz="1200" b="0" i="0" u="none" strike="noStrike" kern="1200" baseline="0" dirty="0">
                <a:solidFill>
                  <a:schemeClr val="tx1"/>
                </a:solidFill>
                <a:latin typeface="+mn-lt"/>
                <a:ea typeface="+mn-ea"/>
                <a:cs typeface="+mn-cs"/>
              </a:rPr>
              <a:t>el estudio realizado por </a:t>
            </a:r>
            <a:r>
              <a:rPr lang="es-ES" sz="1200" b="1" i="0" u="none" strike="noStrike" kern="1200" baseline="0" dirty="0">
                <a:solidFill>
                  <a:schemeClr val="tx1"/>
                </a:solidFill>
                <a:latin typeface="+mn-lt"/>
                <a:ea typeface="+mn-ea"/>
                <a:cs typeface="+mn-cs"/>
              </a:rPr>
              <a:t>Caetano </a:t>
            </a:r>
            <a:r>
              <a:rPr lang="es-ES" sz="1200" b="1" i="0" u="none" strike="noStrike" kern="1200" baseline="0" dirty="0" err="1">
                <a:solidFill>
                  <a:schemeClr val="tx1"/>
                </a:solidFill>
                <a:latin typeface="+mn-lt"/>
                <a:ea typeface="+mn-ea"/>
                <a:cs typeface="+mn-cs"/>
              </a:rPr>
              <a:t>Functional</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Fragrances</a:t>
            </a:r>
            <a:r>
              <a:rPr lang="es-ES" sz="1200" b="0" i="0" u="none" strike="noStrike" kern="1200" baseline="0" dirty="0">
                <a:solidFill>
                  <a:schemeClr val="tx1"/>
                </a:solidFill>
                <a:latin typeface="+mn-lt"/>
                <a:ea typeface="+mn-ea"/>
                <a:cs typeface="+mn-cs"/>
              </a:rPr>
              <a:t> compara estrictamente </a:t>
            </a:r>
            <a:r>
              <a:rPr lang="es-ES" sz="1200" b="1" i="0" u="none" strike="noStrike" kern="1200" baseline="0" dirty="0">
                <a:solidFill>
                  <a:schemeClr val="tx1"/>
                </a:solidFill>
                <a:latin typeface="+mn-lt"/>
                <a:ea typeface="+mn-ea"/>
                <a:cs typeface="+mn-cs"/>
              </a:rPr>
              <a:t>los componentes de 7 productos </a:t>
            </a:r>
            <a:r>
              <a:rPr lang="es-ES" sz="1200" b="0" i="0" u="none" strike="noStrike" kern="1200" baseline="0" dirty="0">
                <a:solidFill>
                  <a:schemeClr val="tx1"/>
                </a:solidFill>
                <a:latin typeface="+mn-lt"/>
                <a:ea typeface="+mn-ea"/>
                <a:cs typeface="+mn-cs"/>
              </a:rPr>
              <a:t>de función similar inducción al sueño (todos grageas, geles o líquidos), adquiridos en Farmacia y teniendo en cuenta solamente lo que está impreso en el prospecto interno.</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La primera parte del estudio tiene en cuenta </a:t>
            </a:r>
            <a:r>
              <a:rPr lang="es-ES" sz="1200" b="1" i="0" u="none" strike="noStrike" kern="1200" baseline="0" dirty="0">
                <a:solidFill>
                  <a:schemeClr val="tx1"/>
                </a:solidFill>
                <a:latin typeface="+mn-lt"/>
                <a:ea typeface="+mn-ea"/>
                <a:cs typeface="+mn-cs"/>
              </a:rPr>
              <a:t>LA COMPOSICIÓN</a:t>
            </a:r>
            <a:r>
              <a:rPr lang="es-ES" sz="1200" b="0" i="0" u="none" strike="noStrike" kern="1200" baseline="0" dirty="0">
                <a:solidFill>
                  <a:schemeClr val="tx1"/>
                </a:solidFill>
                <a:latin typeface="+mn-lt"/>
                <a:ea typeface="+mn-ea"/>
                <a:cs typeface="+mn-cs"/>
              </a:rPr>
              <a:t> del producto, ya sea gragea, gel o líquido</a:t>
            </a:r>
          </a:p>
          <a:p>
            <a:r>
              <a:rPr lang="es-ES" sz="1200" b="0" i="0" u="none" strike="noStrike" kern="1200" baseline="0" dirty="0">
                <a:solidFill>
                  <a:schemeClr val="tx1"/>
                </a:solidFill>
                <a:latin typeface="+mn-lt"/>
                <a:ea typeface="+mn-ea"/>
                <a:cs typeface="+mn-cs"/>
              </a:rPr>
              <a:t>La segunda parte del estudio tiene en cuenta </a:t>
            </a:r>
            <a:r>
              <a:rPr lang="es-ES" sz="1200" b="1" i="0" u="none" strike="noStrike" kern="1200" baseline="0" dirty="0">
                <a:solidFill>
                  <a:schemeClr val="tx1"/>
                </a:solidFill>
                <a:latin typeface="+mn-lt"/>
                <a:ea typeface="+mn-ea"/>
                <a:cs typeface="+mn-cs"/>
              </a:rPr>
              <a:t>LA CANTIDAD</a:t>
            </a:r>
            <a:r>
              <a:rPr lang="es-ES" sz="1200" b="0" i="0" u="none" strike="noStrike" kern="1200" baseline="0" dirty="0">
                <a:solidFill>
                  <a:schemeClr val="tx1"/>
                </a:solidFill>
                <a:latin typeface="+mn-lt"/>
                <a:ea typeface="+mn-ea"/>
                <a:cs typeface="+mn-cs"/>
              </a:rPr>
              <a:t> de los productos que intervienen en la fórmula, básicamente la cantidad de Aceites Esenciales.</a:t>
            </a:r>
          </a:p>
          <a:p>
            <a:r>
              <a:rPr lang="es-ES" sz="1200" b="0" i="0" u="none" strike="noStrike" kern="1200" baseline="0" dirty="0">
                <a:solidFill>
                  <a:schemeClr val="tx1"/>
                </a:solidFill>
                <a:latin typeface="+mn-lt"/>
                <a:ea typeface="+mn-ea"/>
                <a:cs typeface="+mn-cs"/>
              </a:rPr>
              <a:t>Tanto el análisis de la primera parte como el de la segunda parte no deja resquicio de duda ni de la escasa fortaleza ni de la calidad de componentes de los productos comparados con Carmel Relax.</a:t>
            </a:r>
            <a:endParaRPr lang="es-ES" dirty="0"/>
          </a:p>
        </p:txBody>
      </p:sp>
      <p:sp>
        <p:nvSpPr>
          <p:cNvPr id="4" name="Marcador de número de diapositiva 3"/>
          <p:cNvSpPr>
            <a:spLocks noGrp="1"/>
          </p:cNvSpPr>
          <p:nvPr>
            <p:ph type="sldNum" sz="quarter" idx="10"/>
          </p:nvPr>
        </p:nvSpPr>
        <p:spPr/>
        <p:txBody>
          <a:bodyPr/>
          <a:lstStyle/>
          <a:p>
            <a:fld id="{1C341DBF-5D68-409B-8227-5BCC2BB0F47C}" type="slidenum">
              <a:rPr lang="es-ES" smtClean="0"/>
              <a:t>7</a:t>
            </a:fld>
            <a:endParaRPr lang="es-ES"/>
          </a:p>
        </p:txBody>
      </p:sp>
    </p:spTree>
    <p:extLst>
      <p:ext uri="{BB962C8B-B14F-4D97-AF65-F5344CB8AC3E}">
        <p14:creationId xmlns:p14="http://schemas.microsoft.com/office/powerpoint/2010/main" val="3796963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0" dirty="0"/>
          </a:p>
        </p:txBody>
      </p:sp>
      <p:sp>
        <p:nvSpPr>
          <p:cNvPr id="4" name="Marcador de número de diapositiva 3"/>
          <p:cNvSpPr>
            <a:spLocks noGrp="1"/>
          </p:cNvSpPr>
          <p:nvPr>
            <p:ph type="sldNum" sz="quarter" idx="10"/>
          </p:nvPr>
        </p:nvSpPr>
        <p:spPr/>
        <p:txBody>
          <a:bodyPr/>
          <a:lstStyle/>
          <a:p>
            <a:fld id="{1C341DBF-5D68-409B-8227-5BCC2BB0F47C}" type="slidenum">
              <a:rPr lang="es-ES" smtClean="0"/>
              <a:t>8</a:t>
            </a:fld>
            <a:endParaRPr lang="es-ES"/>
          </a:p>
        </p:txBody>
      </p:sp>
    </p:spTree>
    <p:extLst>
      <p:ext uri="{BB962C8B-B14F-4D97-AF65-F5344CB8AC3E}">
        <p14:creationId xmlns:p14="http://schemas.microsoft.com/office/powerpoint/2010/main" val="1758193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BRUMAS DE ALMOHADA</a:t>
            </a:r>
          </a:p>
          <a:p>
            <a:endParaRPr lang="es-ES" dirty="0"/>
          </a:p>
          <a:p>
            <a:r>
              <a:rPr lang="es-ES" dirty="0"/>
              <a:t>Comentarios de </a:t>
            </a:r>
            <a:r>
              <a:rPr lang="es-ES" b="1" dirty="0"/>
              <a:t>VANITY FAIR </a:t>
            </a:r>
            <a:r>
              <a:rPr lang="es-ES" dirty="0"/>
              <a:t>y el producto de la casa BABOR. </a:t>
            </a:r>
          </a:p>
          <a:p>
            <a:r>
              <a:rPr lang="es-ES" dirty="0"/>
              <a:t>Aquí se analiza un producto que claramente describe como que </a:t>
            </a:r>
            <a:r>
              <a:rPr lang="es-ES" b="1" dirty="0"/>
              <a:t>PERSIGUE LA CALMA Y EL RELAX</a:t>
            </a:r>
            <a:r>
              <a:rPr lang="es-ES" dirty="0"/>
              <a:t>…Y REPRODUCIR EN CASA </a:t>
            </a:r>
            <a:r>
              <a:rPr lang="es-ES" b="1" dirty="0"/>
              <a:t>LAS SENSACIONES QUE SE ENCUENTRAN EN UN SPA</a:t>
            </a:r>
            <a:r>
              <a:rPr lang="es-ES" dirty="0"/>
              <a:t>.</a:t>
            </a:r>
          </a:p>
          <a:p>
            <a:r>
              <a:rPr lang="es-ES" dirty="0"/>
              <a:t>La debilidad de este comentario es debido a que este producto solo contiene LAVANDA Y MENTA (ver ingredientes) y cree perseguir efectos relajantes, siendo así que la menta no es relajante (neutro) y solo la lavanda es moderadamente relajante (aunque si que es muy agradable), pero en absoluto comparable con Carmel Relax que efectivamente contiene 13 Aceites Esenciales Relajantes, reconocidos como tal desde la antigüedad botánica y médica.</a:t>
            </a:r>
          </a:p>
          <a:p>
            <a:r>
              <a:rPr lang="es-ES" dirty="0"/>
              <a:t>Menciona este artículo, de </a:t>
            </a:r>
            <a:r>
              <a:rPr lang="es-ES" b="1" dirty="0"/>
              <a:t>VANITY FAIR, </a:t>
            </a:r>
            <a:r>
              <a:rPr lang="es-ES" dirty="0"/>
              <a:t>otro interesante punto que vamos a ampliar: </a:t>
            </a:r>
            <a:r>
              <a:rPr lang="es-ES" b="1" dirty="0"/>
              <a:t>EL SISTEMA LÍMBICO</a:t>
            </a:r>
          </a:p>
        </p:txBody>
      </p:sp>
      <p:sp>
        <p:nvSpPr>
          <p:cNvPr id="4" name="Marcador de número de diapositiva 3"/>
          <p:cNvSpPr>
            <a:spLocks noGrp="1"/>
          </p:cNvSpPr>
          <p:nvPr>
            <p:ph type="sldNum" sz="quarter" idx="10"/>
          </p:nvPr>
        </p:nvSpPr>
        <p:spPr/>
        <p:txBody>
          <a:bodyPr/>
          <a:lstStyle/>
          <a:p>
            <a:fld id="{1C341DBF-5D68-409B-8227-5BCC2BB0F47C}" type="slidenum">
              <a:rPr lang="es-ES" smtClean="0"/>
              <a:t>9</a:t>
            </a:fld>
            <a:endParaRPr lang="es-ES"/>
          </a:p>
        </p:txBody>
      </p:sp>
    </p:spTree>
    <p:extLst>
      <p:ext uri="{BB962C8B-B14F-4D97-AF65-F5344CB8AC3E}">
        <p14:creationId xmlns:p14="http://schemas.microsoft.com/office/powerpoint/2010/main" val="3986931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baseline="0" dirty="0">
                <a:solidFill>
                  <a:schemeClr val="tx1"/>
                </a:solidFill>
                <a:latin typeface="+mn-lt"/>
                <a:ea typeface="+mn-ea"/>
                <a:cs typeface="+mn-cs"/>
              </a:rPr>
              <a:t>SISTEMA LIMBICO 1</a:t>
            </a:r>
          </a:p>
          <a:p>
            <a:endParaRPr lang="es-ES" sz="1200" b="0" i="0" u="none" strike="noStrike" kern="1200" baseline="0" dirty="0">
              <a:solidFill>
                <a:schemeClr val="tx1"/>
              </a:solidFill>
              <a:latin typeface="+mn-lt"/>
              <a:ea typeface="+mn-ea"/>
              <a:cs typeface="+mn-cs"/>
            </a:endParaRPr>
          </a:p>
          <a:p>
            <a:r>
              <a:rPr lang="es-ES" sz="1200" b="1" i="0" u="none" strike="noStrike" kern="1200" baseline="0" dirty="0">
                <a:solidFill>
                  <a:schemeClr val="tx1"/>
                </a:solidFill>
                <a:latin typeface="+mn-lt"/>
                <a:ea typeface="+mn-ea"/>
                <a:cs typeface="+mn-cs"/>
              </a:rPr>
              <a:t>El Sistema Límbico </a:t>
            </a:r>
            <a:r>
              <a:rPr lang="es-ES" sz="1200" b="0" i="0" u="none" strike="noStrike" kern="1200" baseline="0" dirty="0">
                <a:solidFill>
                  <a:schemeClr val="tx1"/>
                </a:solidFill>
                <a:latin typeface="+mn-lt"/>
                <a:ea typeface="+mn-ea"/>
                <a:cs typeface="+mn-cs"/>
              </a:rPr>
              <a:t>es el responsable de regular nuestras </a:t>
            </a:r>
            <a:r>
              <a:rPr lang="es-ES" sz="1200" b="1" i="0" u="none" strike="noStrike" kern="1200" baseline="0" dirty="0">
                <a:solidFill>
                  <a:schemeClr val="tx1"/>
                </a:solidFill>
                <a:latin typeface="+mn-lt"/>
                <a:ea typeface="+mn-ea"/>
                <a:cs typeface="+mn-cs"/>
              </a:rPr>
              <a:t>emociones, la memoria involuntaria y la personalidad </a:t>
            </a:r>
            <a:r>
              <a:rPr lang="es-ES" sz="1200" b="0" i="0" u="none" strike="noStrike" kern="1200" baseline="0" dirty="0">
                <a:solidFill>
                  <a:schemeClr val="tx1"/>
                </a:solidFill>
                <a:latin typeface="+mn-lt"/>
                <a:ea typeface="+mn-ea"/>
                <a:cs typeface="+mn-cs"/>
              </a:rPr>
              <a:t>(y la conducta). De aquí que cualquier fragancia agradable  produzca efectos positivos. No sabemos cómo nuestro cerebro lee las diferentes moléculas; pero si sabemos que si la fragancia es agradable nos afecta positivamente. Sabemos que de las mas de 10 millones de moléculas identificadas, no existen dos con la misma fragancia, por lo que cualquier combinación de los 10 millones puede producir efectos en nuestro Sistema. </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Hay que tener en cuenta que esto es derivado de las características del Sistema límbico, por lo que la sensación agradable se da con fragancias alcohólicas o no alcohólicas, solo que las alcohólicas no tienen ningún efecto de relajación o estimulación, estas características solo vienen dada por </a:t>
            </a:r>
            <a:r>
              <a:rPr lang="es-ES" sz="1200" b="1" i="0" u="none" strike="noStrike" kern="1200" baseline="0" dirty="0">
                <a:solidFill>
                  <a:schemeClr val="tx1"/>
                </a:solidFill>
                <a:latin typeface="+mn-lt"/>
                <a:ea typeface="+mn-ea"/>
                <a:cs typeface="+mn-cs"/>
              </a:rPr>
              <a:t>las características de los Aceites Esenciales que utilicemos</a:t>
            </a:r>
            <a:r>
              <a:rPr lang="es-ES" sz="1200" b="0" i="0" u="none" strike="noStrike" kern="1200" baseline="0" dirty="0">
                <a:solidFill>
                  <a:schemeClr val="tx1"/>
                </a:solidFill>
                <a:latin typeface="+mn-lt"/>
                <a:ea typeface="+mn-ea"/>
                <a:cs typeface="+mn-cs"/>
              </a:rPr>
              <a:t>.</a:t>
            </a:r>
          </a:p>
          <a:p>
            <a:endParaRPr lang="es-ES" dirty="0"/>
          </a:p>
        </p:txBody>
      </p:sp>
      <p:sp>
        <p:nvSpPr>
          <p:cNvPr id="4" name="Marcador de número de diapositiva 3"/>
          <p:cNvSpPr>
            <a:spLocks noGrp="1"/>
          </p:cNvSpPr>
          <p:nvPr>
            <p:ph type="sldNum" sz="quarter" idx="10"/>
          </p:nvPr>
        </p:nvSpPr>
        <p:spPr/>
        <p:txBody>
          <a:bodyPr/>
          <a:lstStyle/>
          <a:p>
            <a:fld id="{1C341DBF-5D68-409B-8227-5BCC2BB0F47C}" type="slidenum">
              <a:rPr lang="es-ES" smtClean="0"/>
              <a:t>10</a:t>
            </a:fld>
            <a:endParaRPr lang="es-ES"/>
          </a:p>
        </p:txBody>
      </p:sp>
    </p:spTree>
    <p:extLst>
      <p:ext uri="{BB962C8B-B14F-4D97-AF65-F5344CB8AC3E}">
        <p14:creationId xmlns:p14="http://schemas.microsoft.com/office/powerpoint/2010/main" val="2931928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EF04CD-0A32-41B4-939F-27417AFA735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0D8C6B9-2F5C-49DC-B869-EF3F3156B2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6D7A9BB-C954-4D8A-9C07-6E68C43913D1}"/>
              </a:ext>
            </a:extLst>
          </p:cNvPr>
          <p:cNvSpPr>
            <a:spLocks noGrp="1"/>
          </p:cNvSpPr>
          <p:nvPr>
            <p:ph type="dt" sz="half" idx="10"/>
          </p:nvPr>
        </p:nvSpPr>
        <p:spPr/>
        <p:txBody>
          <a:bodyPr/>
          <a:lstStyle/>
          <a:p>
            <a:fld id="{62606B81-3764-4032-A43C-BB3E00FA8E7A}" type="datetime1">
              <a:rPr lang="es-ES" smtClean="0"/>
              <a:t>09/02/2019</a:t>
            </a:fld>
            <a:endParaRPr lang="es-ES"/>
          </a:p>
        </p:txBody>
      </p:sp>
      <p:sp>
        <p:nvSpPr>
          <p:cNvPr id="5" name="Marcador de pie de página 4">
            <a:extLst>
              <a:ext uri="{FF2B5EF4-FFF2-40B4-BE49-F238E27FC236}">
                <a16:creationId xmlns:a16="http://schemas.microsoft.com/office/drawing/2014/main" id="{7D942B4C-5646-4009-BEC2-D60BE3741C4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5F67-4FA8-4F9D-B9C6-A4EA3643DE68}"/>
              </a:ext>
            </a:extLst>
          </p:cNvPr>
          <p:cNvSpPr>
            <a:spLocks noGrp="1"/>
          </p:cNvSpPr>
          <p:nvPr>
            <p:ph type="sldNum" sz="quarter" idx="12"/>
          </p:nvPr>
        </p:nvSpPr>
        <p:spPr/>
        <p:txBody>
          <a:bodyPr/>
          <a:lstStyle/>
          <a:p>
            <a:fld id="{4AAC0BA3-4C9C-4C03-94B7-BB811F4B93E0}" type="slidenum">
              <a:rPr lang="es-ES" smtClean="0"/>
              <a:t>‹Nº›</a:t>
            </a:fld>
            <a:endParaRPr lang="es-ES"/>
          </a:p>
        </p:txBody>
      </p:sp>
    </p:spTree>
    <p:extLst>
      <p:ext uri="{BB962C8B-B14F-4D97-AF65-F5344CB8AC3E}">
        <p14:creationId xmlns:p14="http://schemas.microsoft.com/office/powerpoint/2010/main" val="77427948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8ABB4-8BB8-4359-9B10-76A8232897C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2A2F932-950C-4C65-A137-6DDC3CE13170}"/>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2789E58-13F3-47F6-85E7-A6AE720DCA41}"/>
              </a:ext>
            </a:extLst>
          </p:cNvPr>
          <p:cNvSpPr>
            <a:spLocks noGrp="1"/>
          </p:cNvSpPr>
          <p:nvPr>
            <p:ph type="dt" sz="half" idx="10"/>
          </p:nvPr>
        </p:nvSpPr>
        <p:spPr/>
        <p:txBody>
          <a:bodyPr/>
          <a:lstStyle/>
          <a:p>
            <a:fld id="{5428613B-1EF7-41CB-8F27-E029FDC25198}" type="datetime1">
              <a:rPr lang="es-ES" smtClean="0"/>
              <a:t>09/02/2019</a:t>
            </a:fld>
            <a:endParaRPr lang="es-ES"/>
          </a:p>
        </p:txBody>
      </p:sp>
      <p:sp>
        <p:nvSpPr>
          <p:cNvPr id="5" name="Marcador de pie de página 4">
            <a:extLst>
              <a:ext uri="{FF2B5EF4-FFF2-40B4-BE49-F238E27FC236}">
                <a16:creationId xmlns:a16="http://schemas.microsoft.com/office/drawing/2014/main" id="{67760C14-A601-42AE-BACD-E10418F170A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70C35C-EDC7-4012-A33F-54A68AF0DAB6}"/>
              </a:ext>
            </a:extLst>
          </p:cNvPr>
          <p:cNvSpPr>
            <a:spLocks noGrp="1"/>
          </p:cNvSpPr>
          <p:nvPr>
            <p:ph type="sldNum" sz="quarter" idx="12"/>
          </p:nvPr>
        </p:nvSpPr>
        <p:spPr/>
        <p:txBody>
          <a:bodyPr/>
          <a:lstStyle/>
          <a:p>
            <a:fld id="{4AAC0BA3-4C9C-4C03-94B7-BB811F4B93E0}" type="slidenum">
              <a:rPr lang="es-ES" smtClean="0"/>
              <a:t>‹Nº›</a:t>
            </a:fld>
            <a:endParaRPr lang="es-ES"/>
          </a:p>
        </p:txBody>
      </p:sp>
    </p:spTree>
    <p:extLst>
      <p:ext uri="{BB962C8B-B14F-4D97-AF65-F5344CB8AC3E}">
        <p14:creationId xmlns:p14="http://schemas.microsoft.com/office/powerpoint/2010/main" val="352492175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2976C68-78DF-4E5A-892C-2E4635C8B8D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6CE1E04-4C29-4C81-A624-41B221466CD6}"/>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A117D7-E2D5-435E-8A33-E362807347B7}"/>
              </a:ext>
            </a:extLst>
          </p:cNvPr>
          <p:cNvSpPr>
            <a:spLocks noGrp="1"/>
          </p:cNvSpPr>
          <p:nvPr>
            <p:ph type="dt" sz="half" idx="10"/>
          </p:nvPr>
        </p:nvSpPr>
        <p:spPr/>
        <p:txBody>
          <a:bodyPr/>
          <a:lstStyle/>
          <a:p>
            <a:fld id="{814FF443-128F-44F3-9BA3-32B28CC2B66C}" type="datetime1">
              <a:rPr lang="es-ES" smtClean="0"/>
              <a:t>09/02/2019</a:t>
            </a:fld>
            <a:endParaRPr lang="es-ES"/>
          </a:p>
        </p:txBody>
      </p:sp>
      <p:sp>
        <p:nvSpPr>
          <p:cNvPr id="5" name="Marcador de pie de página 4">
            <a:extLst>
              <a:ext uri="{FF2B5EF4-FFF2-40B4-BE49-F238E27FC236}">
                <a16:creationId xmlns:a16="http://schemas.microsoft.com/office/drawing/2014/main" id="{31F72D95-0422-4468-9E30-3CB657F2FF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35D4C2-CE7C-4F67-9956-757181CB5DF3}"/>
              </a:ext>
            </a:extLst>
          </p:cNvPr>
          <p:cNvSpPr>
            <a:spLocks noGrp="1"/>
          </p:cNvSpPr>
          <p:nvPr>
            <p:ph type="sldNum" sz="quarter" idx="12"/>
          </p:nvPr>
        </p:nvSpPr>
        <p:spPr/>
        <p:txBody>
          <a:bodyPr/>
          <a:lstStyle/>
          <a:p>
            <a:fld id="{4AAC0BA3-4C9C-4C03-94B7-BB811F4B93E0}" type="slidenum">
              <a:rPr lang="es-ES" smtClean="0"/>
              <a:t>‹Nº›</a:t>
            </a:fld>
            <a:endParaRPr lang="es-ES"/>
          </a:p>
        </p:txBody>
      </p:sp>
    </p:spTree>
    <p:extLst>
      <p:ext uri="{BB962C8B-B14F-4D97-AF65-F5344CB8AC3E}">
        <p14:creationId xmlns:p14="http://schemas.microsoft.com/office/powerpoint/2010/main" val="409424992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B6B04D-456F-47AA-B6EC-74B268AE780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4B5D66E-AFB6-4A96-A2FF-545DA65E6D80}"/>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FD49A9B-EB4D-4DFF-AB21-77BBD4F5CF4F}"/>
              </a:ext>
            </a:extLst>
          </p:cNvPr>
          <p:cNvSpPr>
            <a:spLocks noGrp="1"/>
          </p:cNvSpPr>
          <p:nvPr>
            <p:ph type="dt" sz="half" idx="10"/>
          </p:nvPr>
        </p:nvSpPr>
        <p:spPr/>
        <p:txBody>
          <a:bodyPr/>
          <a:lstStyle/>
          <a:p>
            <a:fld id="{20F0B449-07CB-4301-8BE7-6F0531A6A6CA}" type="datetime1">
              <a:rPr lang="es-ES" smtClean="0"/>
              <a:t>09/02/2019</a:t>
            </a:fld>
            <a:endParaRPr lang="es-ES"/>
          </a:p>
        </p:txBody>
      </p:sp>
      <p:sp>
        <p:nvSpPr>
          <p:cNvPr id="5" name="Marcador de pie de página 4">
            <a:extLst>
              <a:ext uri="{FF2B5EF4-FFF2-40B4-BE49-F238E27FC236}">
                <a16:creationId xmlns:a16="http://schemas.microsoft.com/office/drawing/2014/main" id="{745AACC4-868A-42A9-8058-6D32C576D7A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394A1DF-0280-47BB-9F7A-732C070F614A}"/>
              </a:ext>
            </a:extLst>
          </p:cNvPr>
          <p:cNvSpPr>
            <a:spLocks noGrp="1"/>
          </p:cNvSpPr>
          <p:nvPr>
            <p:ph type="sldNum" sz="quarter" idx="12"/>
          </p:nvPr>
        </p:nvSpPr>
        <p:spPr/>
        <p:txBody>
          <a:bodyPr/>
          <a:lstStyle/>
          <a:p>
            <a:fld id="{4AAC0BA3-4C9C-4C03-94B7-BB811F4B93E0}" type="slidenum">
              <a:rPr lang="es-ES" smtClean="0"/>
              <a:t>‹Nº›</a:t>
            </a:fld>
            <a:endParaRPr lang="es-ES"/>
          </a:p>
        </p:txBody>
      </p:sp>
    </p:spTree>
    <p:extLst>
      <p:ext uri="{BB962C8B-B14F-4D97-AF65-F5344CB8AC3E}">
        <p14:creationId xmlns:p14="http://schemas.microsoft.com/office/powerpoint/2010/main" val="25004047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D74142-B725-41B3-8E1D-F767334E5A6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ACBF635-F9FD-449E-9E0F-0A460B9501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4EA6BB60-B2E1-4799-B810-8E899EC87D18}"/>
              </a:ext>
            </a:extLst>
          </p:cNvPr>
          <p:cNvSpPr>
            <a:spLocks noGrp="1"/>
          </p:cNvSpPr>
          <p:nvPr>
            <p:ph type="dt" sz="half" idx="10"/>
          </p:nvPr>
        </p:nvSpPr>
        <p:spPr/>
        <p:txBody>
          <a:bodyPr/>
          <a:lstStyle/>
          <a:p>
            <a:fld id="{BE8B9A93-47C6-4602-B818-9617F32D6F13}" type="datetime1">
              <a:rPr lang="es-ES" smtClean="0"/>
              <a:t>09/02/2019</a:t>
            </a:fld>
            <a:endParaRPr lang="es-ES"/>
          </a:p>
        </p:txBody>
      </p:sp>
      <p:sp>
        <p:nvSpPr>
          <p:cNvPr id="5" name="Marcador de pie de página 4">
            <a:extLst>
              <a:ext uri="{FF2B5EF4-FFF2-40B4-BE49-F238E27FC236}">
                <a16:creationId xmlns:a16="http://schemas.microsoft.com/office/drawing/2014/main" id="{9D02557F-B2D4-481F-A0E2-749A2309DA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24550A4-906C-406F-B35A-E8C50C6C8CDB}"/>
              </a:ext>
            </a:extLst>
          </p:cNvPr>
          <p:cNvSpPr>
            <a:spLocks noGrp="1"/>
          </p:cNvSpPr>
          <p:nvPr>
            <p:ph type="sldNum" sz="quarter" idx="12"/>
          </p:nvPr>
        </p:nvSpPr>
        <p:spPr/>
        <p:txBody>
          <a:bodyPr/>
          <a:lstStyle/>
          <a:p>
            <a:fld id="{4AAC0BA3-4C9C-4C03-94B7-BB811F4B93E0}" type="slidenum">
              <a:rPr lang="es-ES" smtClean="0"/>
              <a:t>‹Nº›</a:t>
            </a:fld>
            <a:endParaRPr lang="es-ES"/>
          </a:p>
        </p:txBody>
      </p:sp>
    </p:spTree>
    <p:extLst>
      <p:ext uri="{BB962C8B-B14F-4D97-AF65-F5344CB8AC3E}">
        <p14:creationId xmlns:p14="http://schemas.microsoft.com/office/powerpoint/2010/main" val="276291327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24F6D7-EB0F-45BD-A098-B327F3AFB6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D57FBD-D1F1-4983-83D0-EB4895C388B5}"/>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7452CB4-D445-4BF4-AB5F-6913A2448C3D}"/>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C76F6E0-99D2-4B5E-BC5D-708940661D9D}"/>
              </a:ext>
            </a:extLst>
          </p:cNvPr>
          <p:cNvSpPr>
            <a:spLocks noGrp="1"/>
          </p:cNvSpPr>
          <p:nvPr>
            <p:ph type="dt" sz="half" idx="10"/>
          </p:nvPr>
        </p:nvSpPr>
        <p:spPr/>
        <p:txBody>
          <a:bodyPr/>
          <a:lstStyle/>
          <a:p>
            <a:fld id="{603E6777-0504-4B62-9654-BB3AF1A1EFCA}" type="datetime1">
              <a:rPr lang="es-ES" smtClean="0"/>
              <a:t>09/02/2019</a:t>
            </a:fld>
            <a:endParaRPr lang="es-ES"/>
          </a:p>
        </p:txBody>
      </p:sp>
      <p:sp>
        <p:nvSpPr>
          <p:cNvPr id="6" name="Marcador de pie de página 5">
            <a:extLst>
              <a:ext uri="{FF2B5EF4-FFF2-40B4-BE49-F238E27FC236}">
                <a16:creationId xmlns:a16="http://schemas.microsoft.com/office/drawing/2014/main" id="{99FD5B81-2BF8-4DBE-848E-23E184FD3A7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E55EFE9-9C6E-446C-B575-F4014D5D43B6}"/>
              </a:ext>
            </a:extLst>
          </p:cNvPr>
          <p:cNvSpPr>
            <a:spLocks noGrp="1"/>
          </p:cNvSpPr>
          <p:nvPr>
            <p:ph type="sldNum" sz="quarter" idx="12"/>
          </p:nvPr>
        </p:nvSpPr>
        <p:spPr/>
        <p:txBody>
          <a:bodyPr/>
          <a:lstStyle/>
          <a:p>
            <a:fld id="{4AAC0BA3-4C9C-4C03-94B7-BB811F4B93E0}" type="slidenum">
              <a:rPr lang="es-ES" smtClean="0"/>
              <a:t>‹Nº›</a:t>
            </a:fld>
            <a:endParaRPr lang="es-ES"/>
          </a:p>
        </p:txBody>
      </p:sp>
    </p:spTree>
    <p:extLst>
      <p:ext uri="{BB962C8B-B14F-4D97-AF65-F5344CB8AC3E}">
        <p14:creationId xmlns:p14="http://schemas.microsoft.com/office/powerpoint/2010/main" val="256851773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4B9391-B57D-40A6-BC61-8BD8298E1C5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B986292-4F2F-478C-B23A-95B6C12AAB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BCB5A166-6EF4-4BEB-9565-D3135BAEA63C}"/>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CC8F19F-59DE-4562-928F-F940D1B69B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6D934F31-FE6F-40DB-B3DC-957D5E5D3E88}"/>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4A589F9-C2D9-4585-8562-091846BDF18D}"/>
              </a:ext>
            </a:extLst>
          </p:cNvPr>
          <p:cNvSpPr>
            <a:spLocks noGrp="1"/>
          </p:cNvSpPr>
          <p:nvPr>
            <p:ph type="dt" sz="half" idx="10"/>
          </p:nvPr>
        </p:nvSpPr>
        <p:spPr/>
        <p:txBody>
          <a:bodyPr/>
          <a:lstStyle/>
          <a:p>
            <a:fld id="{EBB48BB5-D102-4EAC-BFBC-0117F8DAD748}" type="datetime1">
              <a:rPr lang="es-ES" smtClean="0"/>
              <a:t>09/02/2019</a:t>
            </a:fld>
            <a:endParaRPr lang="es-ES"/>
          </a:p>
        </p:txBody>
      </p:sp>
      <p:sp>
        <p:nvSpPr>
          <p:cNvPr id="8" name="Marcador de pie de página 7">
            <a:extLst>
              <a:ext uri="{FF2B5EF4-FFF2-40B4-BE49-F238E27FC236}">
                <a16:creationId xmlns:a16="http://schemas.microsoft.com/office/drawing/2014/main" id="{5B07186D-2B50-4769-9E64-806894AEE0D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53CBEF1-D65D-4EA2-A362-F72EF5DC047F}"/>
              </a:ext>
            </a:extLst>
          </p:cNvPr>
          <p:cNvSpPr>
            <a:spLocks noGrp="1"/>
          </p:cNvSpPr>
          <p:nvPr>
            <p:ph type="sldNum" sz="quarter" idx="12"/>
          </p:nvPr>
        </p:nvSpPr>
        <p:spPr/>
        <p:txBody>
          <a:bodyPr/>
          <a:lstStyle/>
          <a:p>
            <a:fld id="{4AAC0BA3-4C9C-4C03-94B7-BB811F4B93E0}" type="slidenum">
              <a:rPr lang="es-ES" smtClean="0"/>
              <a:t>‹Nº›</a:t>
            </a:fld>
            <a:endParaRPr lang="es-ES"/>
          </a:p>
        </p:txBody>
      </p:sp>
    </p:spTree>
    <p:extLst>
      <p:ext uri="{BB962C8B-B14F-4D97-AF65-F5344CB8AC3E}">
        <p14:creationId xmlns:p14="http://schemas.microsoft.com/office/powerpoint/2010/main" val="227862498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8441AB-37DD-47C6-BD64-6E0083C5978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0BE0413-3E4F-415B-B299-1559E0178B05}"/>
              </a:ext>
            </a:extLst>
          </p:cNvPr>
          <p:cNvSpPr>
            <a:spLocks noGrp="1"/>
          </p:cNvSpPr>
          <p:nvPr>
            <p:ph type="dt" sz="half" idx="10"/>
          </p:nvPr>
        </p:nvSpPr>
        <p:spPr/>
        <p:txBody>
          <a:bodyPr/>
          <a:lstStyle/>
          <a:p>
            <a:fld id="{C2AFBB26-FE81-4307-956D-EACCAB6EA759}" type="datetime1">
              <a:rPr lang="es-ES" smtClean="0"/>
              <a:t>09/02/2019</a:t>
            </a:fld>
            <a:endParaRPr lang="es-ES"/>
          </a:p>
        </p:txBody>
      </p:sp>
      <p:sp>
        <p:nvSpPr>
          <p:cNvPr id="4" name="Marcador de pie de página 3">
            <a:extLst>
              <a:ext uri="{FF2B5EF4-FFF2-40B4-BE49-F238E27FC236}">
                <a16:creationId xmlns:a16="http://schemas.microsoft.com/office/drawing/2014/main" id="{19DAB34C-29B0-4940-AFD8-F750D06190E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A1912B6-DB9F-46A5-9C49-B2A9C506114A}"/>
              </a:ext>
            </a:extLst>
          </p:cNvPr>
          <p:cNvSpPr>
            <a:spLocks noGrp="1"/>
          </p:cNvSpPr>
          <p:nvPr>
            <p:ph type="sldNum" sz="quarter" idx="12"/>
          </p:nvPr>
        </p:nvSpPr>
        <p:spPr/>
        <p:txBody>
          <a:bodyPr/>
          <a:lstStyle/>
          <a:p>
            <a:fld id="{4AAC0BA3-4C9C-4C03-94B7-BB811F4B93E0}" type="slidenum">
              <a:rPr lang="es-ES" smtClean="0"/>
              <a:t>‹Nº›</a:t>
            </a:fld>
            <a:endParaRPr lang="es-ES"/>
          </a:p>
        </p:txBody>
      </p:sp>
    </p:spTree>
    <p:extLst>
      <p:ext uri="{BB962C8B-B14F-4D97-AF65-F5344CB8AC3E}">
        <p14:creationId xmlns:p14="http://schemas.microsoft.com/office/powerpoint/2010/main" val="136987717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05E5276-952B-47B6-B269-21D3EE55051C}"/>
              </a:ext>
            </a:extLst>
          </p:cNvPr>
          <p:cNvSpPr>
            <a:spLocks noGrp="1"/>
          </p:cNvSpPr>
          <p:nvPr>
            <p:ph type="dt" sz="half" idx="10"/>
          </p:nvPr>
        </p:nvSpPr>
        <p:spPr/>
        <p:txBody>
          <a:bodyPr/>
          <a:lstStyle/>
          <a:p>
            <a:fld id="{EE77F98A-2854-455D-90F0-E9B3C27D84C5}" type="datetime1">
              <a:rPr lang="es-ES" smtClean="0"/>
              <a:t>09/02/2019</a:t>
            </a:fld>
            <a:endParaRPr lang="es-ES"/>
          </a:p>
        </p:txBody>
      </p:sp>
      <p:sp>
        <p:nvSpPr>
          <p:cNvPr id="3" name="Marcador de pie de página 2">
            <a:extLst>
              <a:ext uri="{FF2B5EF4-FFF2-40B4-BE49-F238E27FC236}">
                <a16:creationId xmlns:a16="http://schemas.microsoft.com/office/drawing/2014/main" id="{2BEE6F1F-7489-47C1-843D-AF1D713A624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322D38F9-40FC-4B25-87E2-A73658C5128A}"/>
              </a:ext>
            </a:extLst>
          </p:cNvPr>
          <p:cNvSpPr>
            <a:spLocks noGrp="1"/>
          </p:cNvSpPr>
          <p:nvPr>
            <p:ph type="sldNum" sz="quarter" idx="12"/>
          </p:nvPr>
        </p:nvSpPr>
        <p:spPr/>
        <p:txBody>
          <a:bodyPr/>
          <a:lstStyle/>
          <a:p>
            <a:fld id="{4AAC0BA3-4C9C-4C03-94B7-BB811F4B93E0}" type="slidenum">
              <a:rPr lang="es-ES" smtClean="0"/>
              <a:t>‹Nº›</a:t>
            </a:fld>
            <a:endParaRPr lang="es-ES"/>
          </a:p>
        </p:txBody>
      </p:sp>
    </p:spTree>
    <p:extLst>
      <p:ext uri="{BB962C8B-B14F-4D97-AF65-F5344CB8AC3E}">
        <p14:creationId xmlns:p14="http://schemas.microsoft.com/office/powerpoint/2010/main" val="421868122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925C11-C53D-4E73-A2DF-F1A6EAC41F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836A86D-1FDF-49A0-8748-A92A554B40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B326FB8-2E67-48FF-9575-105B42C0E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28DDDCC4-50FF-409C-9C99-5601DBA935B7}"/>
              </a:ext>
            </a:extLst>
          </p:cNvPr>
          <p:cNvSpPr>
            <a:spLocks noGrp="1"/>
          </p:cNvSpPr>
          <p:nvPr>
            <p:ph type="dt" sz="half" idx="10"/>
          </p:nvPr>
        </p:nvSpPr>
        <p:spPr/>
        <p:txBody>
          <a:bodyPr/>
          <a:lstStyle/>
          <a:p>
            <a:fld id="{0F9FFE36-CD08-4F95-8C22-11C52544F382}" type="datetime1">
              <a:rPr lang="es-ES" smtClean="0"/>
              <a:t>09/02/2019</a:t>
            </a:fld>
            <a:endParaRPr lang="es-ES"/>
          </a:p>
        </p:txBody>
      </p:sp>
      <p:sp>
        <p:nvSpPr>
          <p:cNvPr id="6" name="Marcador de pie de página 5">
            <a:extLst>
              <a:ext uri="{FF2B5EF4-FFF2-40B4-BE49-F238E27FC236}">
                <a16:creationId xmlns:a16="http://schemas.microsoft.com/office/drawing/2014/main" id="{E7FE9057-14F8-4607-9FFC-88C08C75961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B3771F5-7368-42BA-BADB-9D3B88E72339}"/>
              </a:ext>
            </a:extLst>
          </p:cNvPr>
          <p:cNvSpPr>
            <a:spLocks noGrp="1"/>
          </p:cNvSpPr>
          <p:nvPr>
            <p:ph type="sldNum" sz="quarter" idx="12"/>
          </p:nvPr>
        </p:nvSpPr>
        <p:spPr/>
        <p:txBody>
          <a:bodyPr/>
          <a:lstStyle/>
          <a:p>
            <a:fld id="{4AAC0BA3-4C9C-4C03-94B7-BB811F4B93E0}" type="slidenum">
              <a:rPr lang="es-ES" smtClean="0"/>
              <a:t>‹Nº›</a:t>
            </a:fld>
            <a:endParaRPr lang="es-ES"/>
          </a:p>
        </p:txBody>
      </p:sp>
    </p:spTree>
    <p:extLst>
      <p:ext uri="{BB962C8B-B14F-4D97-AF65-F5344CB8AC3E}">
        <p14:creationId xmlns:p14="http://schemas.microsoft.com/office/powerpoint/2010/main" val="335702631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7792D7-0A2E-45A6-9AEF-84792624706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7C2EF5B-7E97-4CED-AEE4-5BBD6772E0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858C394-922F-42A9-8FDB-B86B97926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28ABA03D-DFAA-49C8-A748-30493720FC3B}"/>
              </a:ext>
            </a:extLst>
          </p:cNvPr>
          <p:cNvSpPr>
            <a:spLocks noGrp="1"/>
          </p:cNvSpPr>
          <p:nvPr>
            <p:ph type="dt" sz="half" idx="10"/>
          </p:nvPr>
        </p:nvSpPr>
        <p:spPr/>
        <p:txBody>
          <a:bodyPr/>
          <a:lstStyle/>
          <a:p>
            <a:fld id="{58CFFA4E-A20D-4723-BC7A-811B52B59651}" type="datetime1">
              <a:rPr lang="es-ES" smtClean="0"/>
              <a:t>09/02/2019</a:t>
            </a:fld>
            <a:endParaRPr lang="es-ES"/>
          </a:p>
        </p:txBody>
      </p:sp>
      <p:sp>
        <p:nvSpPr>
          <p:cNvPr id="6" name="Marcador de pie de página 5">
            <a:extLst>
              <a:ext uri="{FF2B5EF4-FFF2-40B4-BE49-F238E27FC236}">
                <a16:creationId xmlns:a16="http://schemas.microsoft.com/office/drawing/2014/main" id="{8791DE23-2924-4EEA-A25D-BFAF598DF75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7D0DEB3-9BC3-452B-91BD-E60C41DCC00A}"/>
              </a:ext>
            </a:extLst>
          </p:cNvPr>
          <p:cNvSpPr>
            <a:spLocks noGrp="1"/>
          </p:cNvSpPr>
          <p:nvPr>
            <p:ph type="sldNum" sz="quarter" idx="12"/>
          </p:nvPr>
        </p:nvSpPr>
        <p:spPr/>
        <p:txBody>
          <a:bodyPr/>
          <a:lstStyle/>
          <a:p>
            <a:fld id="{4AAC0BA3-4C9C-4C03-94B7-BB811F4B93E0}" type="slidenum">
              <a:rPr lang="es-ES" smtClean="0"/>
              <a:t>‹Nº›</a:t>
            </a:fld>
            <a:endParaRPr lang="es-ES"/>
          </a:p>
        </p:txBody>
      </p:sp>
    </p:spTree>
    <p:extLst>
      <p:ext uri="{BB962C8B-B14F-4D97-AF65-F5344CB8AC3E}">
        <p14:creationId xmlns:p14="http://schemas.microsoft.com/office/powerpoint/2010/main" val="169522059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26D93E2-BC01-4E19-AF0E-B08D13554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7B117AC-D71E-4D62-BAC0-A0003651DB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28C3918-8DC7-435A-9066-45314BBA9F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BD725-C094-4872-AD16-7A4A168D3F15}" type="datetime1">
              <a:rPr lang="es-ES" smtClean="0"/>
              <a:t>09/02/2019</a:t>
            </a:fld>
            <a:endParaRPr lang="es-ES"/>
          </a:p>
        </p:txBody>
      </p:sp>
      <p:sp>
        <p:nvSpPr>
          <p:cNvPr id="5" name="Marcador de pie de página 4">
            <a:extLst>
              <a:ext uri="{FF2B5EF4-FFF2-40B4-BE49-F238E27FC236}">
                <a16:creationId xmlns:a16="http://schemas.microsoft.com/office/drawing/2014/main" id="{449870E0-AB6D-4E95-8205-7E8EBA4B97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79DA08E-56AD-4D05-91E3-E24DE6D989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AC0BA3-4C9C-4C03-94B7-BB811F4B93E0}" type="slidenum">
              <a:rPr lang="es-ES" smtClean="0"/>
              <a:t>‹Nº›</a:t>
            </a:fld>
            <a:endParaRPr lang="es-ES"/>
          </a:p>
        </p:txBody>
      </p:sp>
    </p:spTree>
    <p:extLst>
      <p:ext uri="{BB962C8B-B14F-4D97-AF65-F5344CB8AC3E}">
        <p14:creationId xmlns:p14="http://schemas.microsoft.com/office/powerpoint/2010/main" val="1396841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F67D7D4B-C6F3-4361-94D4-ED3FB41E13DE}"/>
              </a:ext>
            </a:extLst>
          </p:cNvPr>
          <p:cNvSpPr>
            <a:spLocks noGrp="1"/>
          </p:cNvSpPr>
          <p:nvPr>
            <p:ph type="sldNum" sz="quarter" idx="12"/>
          </p:nvPr>
        </p:nvSpPr>
        <p:spPr/>
        <p:txBody>
          <a:bodyPr/>
          <a:lstStyle/>
          <a:p>
            <a:fld id="{4AAC0BA3-4C9C-4C03-94B7-BB811F4B93E0}" type="slidenum">
              <a:rPr lang="es-ES" smtClean="0"/>
              <a:t>1</a:t>
            </a:fld>
            <a:endParaRPr lang="es-ES"/>
          </a:p>
        </p:txBody>
      </p:sp>
      <p:pic>
        <p:nvPicPr>
          <p:cNvPr id="3" name="Imagen 2">
            <a:extLst>
              <a:ext uri="{FF2B5EF4-FFF2-40B4-BE49-F238E27FC236}">
                <a16:creationId xmlns:a16="http://schemas.microsoft.com/office/drawing/2014/main" id="{73834DD1-4A6E-4A4A-9511-D7B59BB75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637374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E2B67D-05C0-4900-A9E3-B3F820260012}"/>
              </a:ext>
            </a:extLst>
          </p:cNvPr>
          <p:cNvSpPr>
            <a:spLocks noGrp="1"/>
          </p:cNvSpPr>
          <p:nvPr>
            <p:ph type="title"/>
          </p:nvPr>
        </p:nvSpPr>
        <p:spPr/>
        <p:txBody>
          <a:bodyPr/>
          <a:lstStyle/>
          <a:p>
            <a:endParaRPr lang="es-ES"/>
          </a:p>
        </p:txBody>
      </p:sp>
      <p:sp>
        <p:nvSpPr>
          <p:cNvPr id="4" name="Marcador de número de diapositiva 3">
            <a:extLst>
              <a:ext uri="{FF2B5EF4-FFF2-40B4-BE49-F238E27FC236}">
                <a16:creationId xmlns:a16="http://schemas.microsoft.com/office/drawing/2014/main" id="{91299F63-68B6-48C2-9418-438A16DAADBB}"/>
              </a:ext>
            </a:extLst>
          </p:cNvPr>
          <p:cNvSpPr>
            <a:spLocks noGrp="1"/>
          </p:cNvSpPr>
          <p:nvPr>
            <p:ph type="sldNum" sz="quarter" idx="12"/>
          </p:nvPr>
        </p:nvSpPr>
        <p:spPr/>
        <p:txBody>
          <a:bodyPr/>
          <a:lstStyle/>
          <a:p>
            <a:fld id="{4AAC0BA3-4C9C-4C03-94B7-BB811F4B93E0}" type="slidenum">
              <a:rPr lang="es-ES" smtClean="0"/>
              <a:t>10</a:t>
            </a:fld>
            <a:endParaRPr lang="es-ES"/>
          </a:p>
        </p:txBody>
      </p:sp>
      <p:pic>
        <p:nvPicPr>
          <p:cNvPr id="7" name="Marcador de contenido 6">
            <a:extLst>
              <a:ext uri="{FF2B5EF4-FFF2-40B4-BE49-F238E27FC236}">
                <a16:creationId xmlns:a16="http://schemas.microsoft.com/office/drawing/2014/main" id="{8555BF20-C438-4B5B-A9E1-490717D447B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21412100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05527FA2-8EA4-4098-85E2-0E2AF052AEAD}"/>
              </a:ext>
            </a:extLst>
          </p:cNvPr>
          <p:cNvSpPr>
            <a:spLocks noGrp="1"/>
          </p:cNvSpPr>
          <p:nvPr>
            <p:ph type="sldNum" sz="quarter" idx="12"/>
          </p:nvPr>
        </p:nvSpPr>
        <p:spPr/>
        <p:txBody>
          <a:bodyPr/>
          <a:lstStyle/>
          <a:p>
            <a:fld id="{4AAC0BA3-4C9C-4C03-94B7-BB811F4B93E0}" type="slidenum">
              <a:rPr lang="es-ES" smtClean="0"/>
              <a:t>11</a:t>
            </a:fld>
            <a:endParaRPr lang="es-ES"/>
          </a:p>
        </p:txBody>
      </p:sp>
      <p:pic>
        <p:nvPicPr>
          <p:cNvPr id="4" name="Imagen 3">
            <a:extLst>
              <a:ext uri="{FF2B5EF4-FFF2-40B4-BE49-F238E27FC236}">
                <a16:creationId xmlns:a16="http://schemas.microsoft.com/office/drawing/2014/main" id="{CC3E0BE4-FFCF-4195-9FE8-3ED85C83F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739244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F5D919F-085A-4538-A2E3-203098B1BADD}"/>
              </a:ext>
            </a:extLst>
          </p:cNvPr>
          <p:cNvSpPr>
            <a:spLocks noGrp="1"/>
          </p:cNvSpPr>
          <p:nvPr>
            <p:ph type="sldNum" sz="quarter" idx="12"/>
          </p:nvPr>
        </p:nvSpPr>
        <p:spPr/>
        <p:txBody>
          <a:bodyPr/>
          <a:lstStyle/>
          <a:p>
            <a:fld id="{4AAC0BA3-4C9C-4C03-94B7-BB811F4B93E0}" type="slidenum">
              <a:rPr lang="es-ES" smtClean="0"/>
              <a:t>12</a:t>
            </a:fld>
            <a:endParaRPr lang="es-ES"/>
          </a:p>
        </p:txBody>
      </p:sp>
      <p:pic>
        <p:nvPicPr>
          <p:cNvPr id="4" name="Imagen 3">
            <a:extLst>
              <a:ext uri="{FF2B5EF4-FFF2-40B4-BE49-F238E27FC236}">
                <a16:creationId xmlns:a16="http://schemas.microsoft.com/office/drawing/2014/main" id="{917D8280-1FB9-493B-8BF8-07859CDCF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82972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7402768-C887-4552-8A64-597CCBEA3D84}"/>
              </a:ext>
            </a:extLst>
          </p:cNvPr>
          <p:cNvSpPr>
            <a:spLocks noGrp="1"/>
          </p:cNvSpPr>
          <p:nvPr>
            <p:ph type="sldNum" sz="quarter" idx="12"/>
          </p:nvPr>
        </p:nvSpPr>
        <p:spPr/>
        <p:txBody>
          <a:bodyPr/>
          <a:lstStyle/>
          <a:p>
            <a:fld id="{4AAC0BA3-4C9C-4C03-94B7-BB811F4B93E0}" type="slidenum">
              <a:rPr lang="es-ES" smtClean="0"/>
              <a:t>13</a:t>
            </a:fld>
            <a:endParaRPr lang="es-ES"/>
          </a:p>
        </p:txBody>
      </p:sp>
      <p:pic>
        <p:nvPicPr>
          <p:cNvPr id="4" name="Imagen 3">
            <a:extLst>
              <a:ext uri="{FF2B5EF4-FFF2-40B4-BE49-F238E27FC236}">
                <a16:creationId xmlns:a16="http://schemas.microsoft.com/office/drawing/2014/main" id="{89E9EC86-91CD-4B1C-A48E-954B7B45D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46122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4E66BB82-224E-4914-A415-F4CD4B606357}"/>
              </a:ext>
            </a:extLst>
          </p:cNvPr>
          <p:cNvSpPr>
            <a:spLocks noGrp="1"/>
          </p:cNvSpPr>
          <p:nvPr>
            <p:ph type="sldNum" sz="quarter" idx="12"/>
          </p:nvPr>
        </p:nvSpPr>
        <p:spPr/>
        <p:txBody>
          <a:bodyPr/>
          <a:lstStyle/>
          <a:p>
            <a:fld id="{4AAC0BA3-4C9C-4C03-94B7-BB811F4B93E0}" type="slidenum">
              <a:rPr lang="es-ES" smtClean="0"/>
              <a:t>14</a:t>
            </a:fld>
            <a:endParaRPr lang="es-ES"/>
          </a:p>
        </p:txBody>
      </p:sp>
      <p:pic>
        <p:nvPicPr>
          <p:cNvPr id="4" name="Imagen 3">
            <a:extLst>
              <a:ext uri="{FF2B5EF4-FFF2-40B4-BE49-F238E27FC236}">
                <a16:creationId xmlns:a16="http://schemas.microsoft.com/office/drawing/2014/main" id="{EF1E89E0-B6B9-464F-9D45-0FD309EA2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5345922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06777A4-02EB-4680-AF3E-D8BCE6AD1DAC}"/>
              </a:ext>
            </a:extLst>
          </p:cNvPr>
          <p:cNvSpPr>
            <a:spLocks noGrp="1"/>
          </p:cNvSpPr>
          <p:nvPr>
            <p:ph type="sldNum" sz="quarter" idx="12"/>
          </p:nvPr>
        </p:nvSpPr>
        <p:spPr/>
        <p:txBody>
          <a:bodyPr/>
          <a:lstStyle/>
          <a:p>
            <a:fld id="{4AAC0BA3-4C9C-4C03-94B7-BB811F4B93E0}" type="slidenum">
              <a:rPr lang="es-ES" smtClean="0"/>
              <a:t>15</a:t>
            </a:fld>
            <a:endParaRPr lang="es-ES"/>
          </a:p>
        </p:txBody>
      </p:sp>
      <p:pic>
        <p:nvPicPr>
          <p:cNvPr id="5" name="Imagen 4">
            <a:extLst>
              <a:ext uri="{FF2B5EF4-FFF2-40B4-BE49-F238E27FC236}">
                <a16:creationId xmlns:a16="http://schemas.microsoft.com/office/drawing/2014/main" id="{04BC684F-478E-4AF5-B03F-78A634D26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036570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ED39B55-14A4-4F5E-8F8A-5033EBA464E0}"/>
              </a:ext>
            </a:extLst>
          </p:cNvPr>
          <p:cNvSpPr>
            <a:spLocks noGrp="1"/>
          </p:cNvSpPr>
          <p:nvPr>
            <p:ph type="sldNum" sz="quarter" idx="12"/>
          </p:nvPr>
        </p:nvSpPr>
        <p:spPr/>
        <p:txBody>
          <a:bodyPr/>
          <a:lstStyle/>
          <a:p>
            <a:fld id="{4AAC0BA3-4C9C-4C03-94B7-BB811F4B93E0}" type="slidenum">
              <a:rPr lang="es-ES" smtClean="0"/>
              <a:t>16</a:t>
            </a:fld>
            <a:endParaRPr lang="es-ES"/>
          </a:p>
        </p:txBody>
      </p:sp>
      <p:pic>
        <p:nvPicPr>
          <p:cNvPr id="4" name="Imagen 3">
            <a:extLst>
              <a:ext uri="{FF2B5EF4-FFF2-40B4-BE49-F238E27FC236}">
                <a16:creationId xmlns:a16="http://schemas.microsoft.com/office/drawing/2014/main" id="{262B9DEA-F72B-4882-A3C8-5A3021D8E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76096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E2733DD-C68B-4616-8FF9-3EDF842D891E}"/>
              </a:ext>
            </a:extLst>
          </p:cNvPr>
          <p:cNvSpPr>
            <a:spLocks noGrp="1"/>
          </p:cNvSpPr>
          <p:nvPr>
            <p:ph type="sldNum" sz="quarter" idx="12"/>
          </p:nvPr>
        </p:nvSpPr>
        <p:spPr/>
        <p:txBody>
          <a:bodyPr/>
          <a:lstStyle/>
          <a:p>
            <a:fld id="{4AAC0BA3-4C9C-4C03-94B7-BB811F4B93E0}" type="slidenum">
              <a:rPr lang="es-ES" smtClean="0"/>
              <a:t>17</a:t>
            </a:fld>
            <a:endParaRPr lang="es-ES"/>
          </a:p>
        </p:txBody>
      </p:sp>
      <p:pic>
        <p:nvPicPr>
          <p:cNvPr id="5" name="Imagen 4">
            <a:extLst>
              <a:ext uri="{FF2B5EF4-FFF2-40B4-BE49-F238E27FC236}">
                <a16:creationId xmlns:a16="http://schemas.microsoft.com/office/drawing/2014/main" id="{E0D0B505-B2E0-443E-9B96-A49035991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86941766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49C12C6-0BB1-4CB9-801B-FA3FFBDC41B6}"/>
              </a:ext>
            </a:extLst>
          </p:cNvPr>
          <p:cNvSpPr>
            <a:spLocks noGrp="1"/>
          </p:cNvSpPr>
          <p:nvPr>
            <p:ph type="sldNum" sz="quarter" idx="12"/>
          </p:nvPr>
        </p:nvSpPr>
        <p:spPr/>
        <p:txBody>
          <a:bodyPr/>
          <a:lstStyle/>
          <a:p>
            <a:fld id="{4AAC0BA3-4C9C-4C03-94B7-BB811F4B93E0}" type="slidenum">
              <a:rPr lang="es-ES" smtClean="0"/>
              <a:t>18</a:t>
            </a:fld>
            <a:endParaRPr lang="es-ES"/>
          </a:p>
        </p:txBody>
      </p:sp>
      <p:pic>
        <p:nvPicPr>
          <p:cNvPr id="6" name="Imagen 5">
            <a:extLst>
              <a:ext uri="{FF2B5EF4-FFF2-40B4-BE49-F238E27FC236}">
                <a16:creationId xmlns:a16="http://schemas.microsoft.com/office/drawing/2014/main" id="{3EE66449-A6B8-4096-B11F-B686981A6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187267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5D6AE841-CB9B-4413-AC7B-E240FF2E1454}"/>
              </a:ext>
            </a:extLst>
          </p:cNvPr>
          <p:cNvSpPr>
            <a:spLocks noGrp="1"/>
          </p:cNvSpPr>
          <p:nvPr>
            <p:ph type="sldNum" sz="quarter" idx="12"/>
          </p:nvPr>
        </p:nvSpPr>
        <p:spPr/>
        <p:txBody>
          <a:bodyPr/>
          <a:lstStyle/>
          <a:p>
            <a:fld id="{4AAC0BA3-4C9C-4C03-94B7-BB811F4B93E0}" type="slidenum">
              <a:rPr lang="es-ES" smtClean="0"/>
              <a:t>19</a:t>
            </a:fld>
            <a:endParaRPr lang="es-ES"/>
          </a:p>
        </p:txBody>
      </p:sp>
      <p:pic>
        <p:nvPicPr>
          <p:cNvPr id="12" name="Imagen 11">
            <a:extLst>
              <a:ext uri="{FF2B5EF4-FFF2-40B4-BE49-F238E27FC236}">
                <a16:creationId xmlns:a16="http://schemas.microsoft.com/office/drawing/2014/main" id="{E2DD4E4C-7583-489C-963D-658805F49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1329590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A4C5504-E9B2-4878-AF30-0B840F1A827D}"/>
              </a:ext>
            </a:extLst>
          </p:cNvPr>
          <p:cNvSpPr>
            <a:spLocks noGrp="1"/>
          </p:cNvSpPr>
          <p:nvPr>
            <p:ph type="sldNum" sz="quarter" idx="12"/>
          </p:nvPr>
        </p:nvSpPr>
        <p:spPr/>
        <p:txBody>
          <a:bodyPr/>
          <a:lstStyle/>
          <a:p>
            <a:fld id="{4AAC0BA3-4C9C-4C03-94B7-BB811F4B93E0}" type="slidenum">
              <a:rPr lang="es-ES" smtClean="0"/>
              <a:t>2</a:t>
            </a:fld>
            <a:endParaRPr lang="es-ES"/>
          </a:p>
        </p:txBody>
      </p:sp>
      <p:pic>
        <p:nvPicPr>
          <p:cNvPr id="4" name="Imagen 3">
            <a:extLst>
              <a:ext uri="{FF2B5EF4-FFF2-40B4-BE49-F238E27FC236}">
                <a16:creationId xmlns:a16="http://schemas.microsoft.com/office/drawing/2014/main" id="{3F3C2B43-DD43-4792-A890-F359D427EE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5830909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BDA4494-4E0E-43C7-BC50-7AE1A9A73660}"/>
              </a:ext>
            </a:extLst>
          </p:cNvPr>
          <p:cNvSpPr>
            <a:spLocks noGrp="1"/>
          </p:cNvSpPr>
          <p:nvPr>
            <p:ph type="sldNum" sz="quarter" idx="12"/>
          </p:nvPr>
        </p:nvSpPr>
        <p:spPr/>
        <p:txBody>
          <a:bodyPr/>
          <a:lstStyle/>
          <a:p>
            <a:fld id="{4AAC0BA3-4C9C-4C03-94B7-BB811F4B93E0}" type="slidenum">
              <a:rPr lang="es-ES" smtClean="0"/>
              <a:t>20</a:t>
            </a:fld>
            <a:endParaRPr lang="es-ES"/>
          </a:p>
        </p:txBody>
      </p:sp>
      <p:pic>
        <p:nvPicPr>
          <p:cNvPr id="6" name="Imagen 5">
            <a:extLst>
              <a:ext uri="{FF2B5EF4-FFF2-40B4-BE49-F238E27FC236}">
                <a16:creationId xmlns:a16="http://schemas.microsoft.com/office/drawing/2014/main" id="{BBC3555A-A527-45FA-81CC-D54F2AD8F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780733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5672AEA9-C18B-4B17-A1D9-A4054FE96F37}"/>
              </a:ext>
            </a:extLst>
          </p:cNvPr>
          <p:cNvSpPr>
            <a:spLocks noGrp="1"/>
          </p:cNvSpPr>
          <p:nvPr>
            <p:ph type="sldNum" sz="quarter" idx="12"/>
          </p:nvPr>
        </p:nvSpPr>
        <p:spPr/>
        <p:txBody>
          <a:bodyPr/>
          <a:lstStyle/>
          <a:p>
            <a:fld id="{4AAC0BA3-4C9C-4C03-94B7-BB811F4B93E0}" type="slidenum">
              <a:rPr lang="es-ES" smtClean="0"/>
              <a:t>21</a:t>
            </a:fld>
            <a:endParaRPr lang="es-ES"/>
          </a:p>
        </p:txBody>
      </p:sp>
      <p:pic>
        <p:nvPicPr>
          <p:cNvPr id="7" name="Imagen 6">
            <a:extLst>
              <a:ext uri="{FF2B5EF4-FFF2-40B4-BE49-F238E27FC236}">
                <a16:creationId xmlns:a16="http://schemas.microsoft.com/office/drawing/2014/main" id="{65500ACF-5CF9-4F62-8A95-82CBCCC89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3959110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9E8EA29-2615-403E-98CB-560473E34D52}"/>
              </a:ext>
            </a:extLst>
          </p:cNvPr>
          <p:cNvSpPr>
            <a:spLocks noGrp="1"/>
          </p:cNvSpPr>
          <p:nvPr>
            <p:ph type="sldNum" sz="quarter" idx="12"/>
          </p:nvPr>
        </p:nvSpPr>
        <p:spPr/>
        <p:txBody>
          <a:bodyPr/>
          <a:lstStyle/>
          <a:p>
            <a:fld id="{4AAC0BA3-4C9C-4C03-94B7-BB811F4B93E0}" type="slidenum">
              <a:rPr lang="es-ES" smtClean="0"/>
              <a:t>22</a:t>
            </a:fld>
            <a:endParaRPr lang="es-ES"/>
          </a:p>
        </p:txBody>
      </p:sp>
      <p:pic>
        <p:nvPicPr>
          <p:cNvPr id="10" name="Imagen 9">
            <a:extLst>
              <a:ext uri="{FF2B5EF4-FFF2-40B4-BE49-F238E27FC236}">
                <a16:creationId xmlns:a16="http://schemas.microsoft.com/office/drawing/2014/main" id="{25285F53-ADF3-497D-86C8-CC39B7117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397390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465FD17-C257-4745-9BAB-7D0DC0850C2B}"/>
              </a:ext>
            </a:extLst>
          </p:cNvPr>
          <p:cNvSpPr>
            <a:spLocks noGrp="1"/>
          </p:cNvSpPr>
          <p:nvPr>
            <p:ph type="sldNum" sz="quarter" idx="12"/>
          </p:nvPr>
        </p:nvSpPr>
        <p:spPr/>
        <p:txBody>
          <a:bodyPr/>
          <a:lstStyle/>
          <a:p>
            <a:fld id="{4AAC0BA3-4C9C-4C03-94B7-BB811F4B93E0}" type="slidenum">
              <a:rPr lang="es-ES" smtClean="0"/>
              <a:t>23</a:t>
            </a:fld>
            <a:endParaRPr lang="es-ES"/>
          </a:p>
        </p:txBody>
      </p:sp>
      <p:pic>
        <p:nvPicPr>
          <p:cNvPr id="12" name="Imagen 11">
            <a:extLst>
              <a:ext uri="{FF2B5EF4-FFF2-40B4-BE49-F238E27FC236}">
                <a16:creationId xmlns:a16="http://schemas.microsoft.com/office/drawing/2014/main" id="{46EEC85F-B6F6-45CB-A890-30C57002C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712300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DC29A61-9366-42E4-8004-DFCA02258C5C}"/>
              </a:ext>
            </a:extLst>
          </p:cNvPr>
          <p:cNvSpPr>
            <a:spLocks noGrp="1"/>
          </p:cNvSpPr>
          <p:nvPr>
            <p:ph type="sldNum" sz="quarter" idx="12"/>
          </p:nvPr>
        </p:nvSpPr>
        <p:spPr/>
        <p:txBody>
          <a:bodyPr/>
          <a:lstStyle/>
          <a:p>
            <a:fld id="{4AAC0BA3-4C9C-4C03-94B7-BB811F4B93E0}" type="slidenum">
              <a:rPr lang="es-ES" smtClean="0"/>
              <a:t>24</a:t>
            </a:fld>
            <a:endParaRPr lang="es-ES"/>
          </a:p>
        </p:txBody>
      </p:sp>
      <p:pic>
        <p:nvPicPr>
          <p:cNvPr id="7" name="Imagen 6">
            <a:extLst>
              <a:ext uri="{FF2B5EF4-FFF2-40B4-BE49-F238E27FC236}">
                <a16:creationId xmlns:a16="http://schemas.microsoft.com/office/drawing/2014/main" id="{CAE88EF4-3638-4A87-88D8-624AE51EF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308273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0F0F56-8ECD-4981-97D7-C0634F25EB73}"/>
              </a:ext>
            </a:extLst>
          </p:cNvPr>
          <p:cNvSpPr>
            <a:spLocks noGrp="1"/>
          </p:cNvSpPr>
          <p:nvPr>
            <p:ph type="title"/>
          </p:nvPr>
        </p:nvSpPr>
        <p:spPr/>
        <p:txBody>
          <a:bodyPr/>
          <a:lstStyle/>
          <a:p>
            <a:endParaRPr lang="es-ES"/>
          </a:p>
        </p:txBody>
      </p:sp>
      <p:sp>
        <p:nvSpPr>
          <p:cNvPr id="4" name="Marcador de número de diapositiva 3">
            <a:extLst>
              <a:ext uri="{FF2B5EF4-FFF2-40B4-BE49-F238E27FC236}">
                <a16:creationId xmlns:a16="http://schemas.microsoft.com/office/drawing/2014/main" id="{3A7D0FB0-6CDF-4E07-B43E-18FC56CDC128}"/>
              </a:ext>
            </a:extLst>
          </p:cNvPr>
          <p:cNvSpPr>
            <a:spLocks noGrp="1"/>
          </p:cNvSpPr>
          <p:nvPr>
            <p:ph type="sldNum" sz="quarter" idx="12"/>
          </p:nvPr>
        </p:nvSpPr>
        <p:spPr/>
        <p:txBody>
          <a:bodyPr/>
          <a:lstStyle/>
          <a:p>
            <a:fld id="{4AAC0BA3-4C9C-4C03-94B7-BB811F4B93E0}" type="slidenum">
              <a:rPr lang="es-ES" smtClean="0"/>
              <a:t>25</a:t>
            </a:fld>
            <a:endParaRPr lang="es-ES"/>
          </a:p>
        </p:txBody>
      </p:sp>
      <p:pic>
        <p:nvPicPr>
          <p:cNvPr id="7" name="Marcador de contenido 6">
            <a:extLst>
              <a:ext uri="{FF2B5EF4-FFF2-40B4-BE49-F238E27FC236}">
                <a16:creationId xmlns:a16="http://schemas.microsoft.com/office/drawing/2014/main" id="{07FDD020-A474-42F6-A684-C0108A39B7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52537741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5E19DFCD-D33E-4C74-B69B-BD85272A0F12}"/>
              </a:ext>
            </a:extLst>
          </p:cNvPr>
          <p:cNvSpPr>
            <a:spLocks noGrp="1"/>
          </p:cNvSpPr>
          <p:nvPr>
            <p:ph type="sldNum" sz="quarter" idx="12"/>
          </p:nvPr>
        </p:nvSpPr>
        <p:spPr/>
        <p:txBody>
          <a:bodyPr/>
          <a:lstStyle/>
          <a:p>
            <a:fld id="{4AAC0BA3-4C9C-4C03-94B7-BB811F4B93E0}" type="slidenum">
              <a:rPr lang="es-ES" smtClean="0"/>
              <a:t>26</a:t>
            </a:fld>
            <a:endParaRPr lang="es-ES"/>
          </a:p>
        </p:txBody>
      </p:sp>
      <p:pic>
        <p:nvPicPr>
          <p:cNvPr id="7" name="Imagen 6">
            <a:extLst>
              <a:ext uri="{FF2B5EF4-FFF2-40B4-BE49-F238E27FC236}">
                <a16:creationId xmlns:a16="http://schemas.microsoft.com/office/drawing/2014/main" id="{B3883310-C552-4CC4-AD92-4D0E39B49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815466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4AB1F041-7F34-45E8-96C0-B6B46878242E}"/>
              </a:ext>
            </a:extLst>
          </p:cNvPr>
          <p:cNvSpPr>
            <a:spLocks noGrp="1"/>
          </p:cNvSpPr>
          <p:nvPr>
            <p:ph type="sldNum" sz="quarter" idx="12"/>
          </p:nvPr>
        </p:nvSpPr>
        <p:spPr/>
        <p:txBody>
          <a:bodyPr/>
          <a:lstStyle/>
          <a:p>
            <a:fld id="{4AAC0BA3-4C9C-4C03-94B7-BB811F4B93E0}" type="slidenum">
              <a:rPr lang="es-ES" smtClean="0"/>
              <a:t>27</a:t>
            </a:fld>
            <a:endParaRPr lang="es-ES"/>
          </a:p>
        </p:txBody>
      </p:sp>
      <p:pic>
        <p:nvPicPr>
          <p:cNvPr id="8" name="Imagen 7">
            <a:extLst>
              <a:ext uri="{FF2B5EF4-FFF2-40B4-BE49-F238E27FC236}">
                <a16:creationId xmlns:a16="http://schemas.microsoft.com/office/drawing/2014/main" id="{4314E20C-BEB4-4883-B1DE-4850BA217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289843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D649E07-367D-4244-9520-BEE3A0F49923}"/>
              </a:ext>
            </a:extLst>
          </p:cNvPr>
          <p:cNvSpPr>
            <a:spLocks noGrp="1"/>
          </p:cNvSpPr>
          <p:nvPr>
            <p:ph type="sldNum" sz="quarter" idx="12"/>
          </p:nvPr>
        </p:nvSpPr>
        <p:spPr/>
        <p:txBody>
          <a:bodyPr/>
          <a:lstStyle/>
          <a:p>
            <a:fld id="{4AAC0BA3-4C9C-4C03-94B7-BB811F4B93E0}" type="slidenum">
              <a:rPr lang="es-ES" smtClean="0"/>
              <a:t>28</a:t>
            </a:fld>
            <a:endParaRPr lang="es-ES"/>
          </a:p>
        </p:txBody>
      </p:sp>
      <p:pic>
        <p:nvPicPr>
          <p:cNvPr id="4" name="Imagen 3">
            <a:extLst>
              <a:ext uri="{FF2B5EF4-FFF2-40B4-BE49-F238E27FC236}">
                <a16:creationId xmlns:a16="http://schemas.microsoft.com/office/drawing/2014/main" id="{14200C7C-DAC3-4D22-A013-E7BE799CE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328542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452FFD03-88AE-4ED4-A83A-3779DD0DB884}"/>
              </a:ext>
            </a:extLst>
          </p:cNvPr>
          <p:cNvSpPr>
            <a:spLocks noGrp="1"/>
          </p:cNvSpPr>
          <p:nvPr>
            <p:ph type="sldNum" sz="quarter" idx="12"/>
          </p:nvPr>
        </p:nvSpPr>
        <p:spPr/>
        <p:txBody>
          <a:bodyPr/>
          <a:lstStyle/>
          <a:p>
            <a:fld id="{4AAC0BA3-4C9C-4C03-94B7-BB811F4B93E0}" type="slidenum">
              <a:rPr lang="es-ES" smtClean="0"/>
              <a:t>29</a:t>
            </a:fld>
            <a:endParaRPr lang="es-ES"/>
          </a:p>
        </p:txBody>
      </p:sp>
      <p:pic>
        <p:nvPicPr>
          <p:cNvPr id="12" name="Imagen 11">
            <a:extLst>
              <a:ext uri="{FF2B5EF4-FFF2-40B4-BE49-F238E27FC236}">
                <a16:creationId xmlns:a16="http://schemas.microsoft.com/office/drawing/2014/main" id="{9C703F00-36A2-4A40-BAE0-B9E209B22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598765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81C804-13F5-4CA9-BA97-5E1FBCE6C756}"/>
              </a:ext>
            </a:extLst>
          </p:cNvPr>
          <p:cNvSpPr>
            <a:spLocks noGrp="1"/>
          </p:cNvSpPr>
          <p:nvPr>
            <p:ph type="title"/>
          </p:nvPr>
        </p:nvSpPr>
        <p:spPr/>
        <p:txBody>
          <a:bodyPr/>
          <a:lstStyle/>
          <a:p>
            <a:endParaRPr lang="es-ES"/>
          </a:p>
        </p:txBody>
      </p:sp>
      <p:sp>
        <p:nvSpPr>
          <p:cNvPr id="4" name="Marcador de número de diapositiva 3">
            <a:extLst>
              <a:ext uri="{FF2B5EF4-FFF2-40B4-BE49-F238E27FC236}">
                <a16:creationId xmlns:a16="http://schemas.microsoft.com/office/drawing/2014/main" id="{DEB29CCC-B134-48DD-A392-3D0370D982E5}"/>
              </a:ext>
            </a:extLst>
          </p:cNvPr>
          <p:cNvSpPr>
            <a:spLocks noGrp="1"/>
          </p:cNvSpPr>
          <p:nvPr>
            <p:ph type="sldNum" sz="quarter" idx="12"/>
          </p:nvPr>
        </p:nvSpPr>
        <p:spPr/>
        <p:txBody>
          <a:bodyPr/>
          <a:lstStyle/>
          <a:p>
            <a:fld id="{4AAC0BA3-4C9C-4C03-94B7-BB811F4B93E0}" type="slidenum">
              <a:rPr lang="es-ES" smtClean="0"/>
              <a:t>3</a:t>
            </a:fld>
            <a:endParaRPr lang="es-ES"/>
          </a:p>
        </p:txBody>
      </p:sp>
      <p:pic>
        <p:nvPicPr>
          <p:cNvPr id="7" name="Marcador de contenido 6">
            <a:extLst>
              <a:ext uri="{FF2B5EF4-FFF2-40B4-BE49-F238E27FC236}">
                <a16:creationId xmlns:a16="http://schemas.microsoft.com/office/drawing/2014/main" id="{F8E65D5D-4DD7-4DB0-A9A7-E14669FDA89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5866790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F36519F-991E-46E5-904F-5129710CEE06}"/>
              </a:ext>
            </a:extLst>
          </p:cNvPr>
          <p:cNvSpPr>
            <a:spLocks noGrp="1"/>
          </p:cNvSpPr>
          <p:nvPr>
            <p:ph type="sldNum" sz="quarter" idx="12"/>
          </p:nvPr>
        </p:nvSpPr>
        <p:spPr/>
        <p:txBody>
          <a:bodyPr/>
          <a:lstStyle/>
          <a:p>
            <a:fld id="{4AAC0BA3-4C9C-4C03-94B7-BB811F4B93E0}" type="slidenum">
              <a:rPr lang="es-ES" smtClean="0"/>
              <a:t>30</a:t>
            </a:fld>
            <a:endParaRPr lang="es-ES"/>
          </a:p>
        </p:txBody>
      </p:sp>
      <p:pic>
        <p:nvPicPr>
          <p:cNvPr id="10" name="Imagen 9">
            <a:extLst>
              <a:ext uri="{FF2B5EF4-FFF2-40B4-BE49-F238E27FC236}">
                <a16:creationId xmlns:a16="http://schemas.microsoft.com/office/drawing/2014/main" id="{570909CD-1B35-436D-A0E4-ED7558330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3116164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27EC0308-5529-4C5D-A305-43A083E9F55E}"/>
              </a:ext>
            </a:extLst>
          </p:cNvPr>
          <p:cNvSpPr>
            <a:spLocks noGrp="1"/>
          </p:cNvSpPr>
          <p:nvPr>
            <p:ph type="sldNum" sz="quarter" idx="12"/>
          </p:nvPr>
        </p:nvSpPr>
        <p:spPr/>
        <p:txBody>
          <a:bodyPr/>
          <a:lstStyle/>
          <a:p>
            <a:fld id="{4AAC0BA3-4C9C-4C03-94B7-BB811F4B93E0}" type="slidenum">
              <a:rPr lang="es-ES" smtClean="0"/>
              <a:t>31</a:t>
            </a:fld>
            <a:endParaRPr lang="es-ES"/>
          </a:p>
        </p:txBody>
      </p:sp>
      <p:pic>
        <p:nvPicPr>
          <p:cNvPr id="7" name="Imagen 6">
            <a:extLst>
              <a:ext uri="{FF2B5EF4-FFF2-40B4-BE49-F238E27FC236}">
                <a16:creationId xmlns:a16="http://schemas.microsoft.com/office/drawing/2014/main" id="{B4E9E378-8518-4D81-89D9-0BDA7F735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451097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9940662-E6F1-4C60-8314-A5037C1770B5}"/>
              </a:ext>
            </a:extLst>
          </p:cNvPr>
          <p:cNvSpPr>
            <a:spLocks noGrp="1"/>
          </p:cNvSpPr>
          <p:nvPr>
            <p:ph type="sldNum" sz="quarter" idx="12"/>
          </p:nvPr>
        </p:nvSpPr>
        <p:spPr/>
        <p:txBody>
          <a:bodyPr/>
          <a:lstStyle/>
          <a:p>
            <a:fld id="{4AAC0BA3-4C9C-4C03-94B7-BB811F4B93E0}" type="slidenum">
              <a:rPr lang="es-ES" smtClean="0"/>
              <a:t>32</a:t>
            </a:fld>
            <a:endParaRPr lang="es-ES"/>
          </a:p>
        </p:txBody>
      </p:sp>
      <p:pic>
        <p:nvPicPr>
          <p:cNvPr id="8" name="Imagen 7">
            <a:extLst>
              <a:ext uri="{FF2B5EF4-FFF2-40B4-BE49-F238E27FC236}">
                <a16:creationId xmlns:a16="http://schemas.microsoft.com/office/drawing/2014/main" id="{567FFEE0-7502-49A4-863E-6DBC9E727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499805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137B057-4777-4DF9-9AEE-A9495DA949B0}"/>
              </a:ext>
            </a:extLst>
          </p:cNvPr>
          <p:cNvSpPr>
            <a:spLocks noGrp="1"/>
          </p:cNvSpPr>
          <p:nvPr>
            <p:ph type="sldNum" sz="quarter" idx="12"/>
          </p:nvPr>
        </p:nvSpPr>
        <p:spPr/>
        <p:txBody>
          <a:bodyPr/>
          <a:lstStyle/>
          <a:p>
            <a:fld id="{4AAC0BA3-4C9C-4C03-94B7-BB811F4B93E0}" type="slidenum">
              <a:rPr lang="es-ES" smtClean="0"/>
              <a:t>33</a:t>
            </a:fld>
            <a:endParaRPr lang="es-ES"/>
          </a:p>
        </p:txBody>
      </p:sp>
      <p:pic>
        <p:nvPicPr>
          <p:cNvPr id="6" name="Imagen 5">
            <a:extLst>
              <a:ext uri="{FF2B5EF4-FFF2-40B4-BE49-F238E27FC236}">
                <a16:creationId xmlns:a16="http://schemas.microsoft.com/office/drawing/2014/main" id="{A51C5DEC-4936-4F8F-A769-D9BC38345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9717029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F328BE2-09C2-4383-8031-865648F08A21}"/>
              </a:ext>
            </a:extLst>
          </p:cNvPr>
          <p:cNvSpPr>
            <a:spLocks noGrp="1"/>
          </p:cNvSpPr>
          <p:nvPr>
            <p:ph type="sldNum" sz="quarter" idx="12"/>
          </p:nvPr>
        </p:nvSpPr>
        <p:spPr/>
        <p:txBody>
          <a:bodyPr/>
          <a:lstStyle/>
          <a:p>
            <a:fld id="{4AAC0BA3-4C9C-4C03-94B7-BB811F4B93E0}" type="slidenum">
              <a:rPr lang="es-ES" smtClean="0"/>
              <a:t>34</a:t>
            </a:fld>
            <a:endParaRPr lang="es-ES"/>
          </a:p>
        </p:txBody>
      </p:sp>
      <p:pic>
        <p:nvPicPr>
          <p:cNvPr id="5" name="Imagen 4">
            <a:extLst>
              <a:ext uri="{FF2B5EF4-FFF2-40B4-BE49-F238E27FC236}">
                <a16:creationId xmlns:a16="http://schemas.microsoft.com/office/drawing/2014/main" id="{0BB87201-5594-4723-A25C-8F87AB34B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514782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08FF09-6D85-4973-B8CF-AB108E4A0F45}"/>
              </a:ext>
            </a:extLst>
          </p:cNvPr>
          <p:cNvSpPr>
            <a:spLocks noGrp="1"/>
          </p:cNvSpPr>
          <p:nvPr>
            <p:ph type="title"/>
          </p:nvPr>
        </p:nvSpPr>
        <p:spPr/>
        <p:txBody>
          <a:bodyPr/>
          <a:lstStyle/>
          <a:p>
            <a:endParaRPr lang="es-ES"/>
          </a:p>
        </p:txBody>
      </p:sp>
      <p:sp>
        <p:nvSpPr>
          <p:cNvPr id="4" name="Marcador de número de diapositiva 3">
            <a:extLst>
              <a:ext uri="{FF2B5EF4-FFF2-40B4-BE49-F238E27FC236}">
                <a16:creationId xmlns:a16="http://schemas.microsoft.com/office/drawing/2014/main" id="{DCDFA756-AEFA-4774-AC01-7DC0703FA88E}"/>
              </a:ext>
            </a:extLst>
          </p:cNvPr>
          <p:cNvSpPr>
            <a:spLocks noGrp="1"/>
          </p:cNvSpPr>
          <p:nvPr>
            <p:ph type="sldNum" sz="quarter" idx="12"/>
          </p:nvPr>
        </p:nvSpPr>
        <p:spPr/>
        <p:txBody>
          <a:bodyPr/>
          <a:lstStyle/>
          <a:p>
            <a:fld id="{4AAC0BA3-4C9C-4C03-94B7-BB811F4B93E0}" type="slidenum">
              <a:rPr lang="es-ES" smtClean="0"/>
              <a:t>4</a:t>
            </a:fld>
            <a:endParaRPr lang="es-ES"/>
          </a:p>
        </p:txBody>
      </p:sp>
      <p:pic>
        <p:nvPicPr>
          <p:cNvPr id="8" name="Marcador de contenido 7">
            <a:extLst>
              <a:ext uri="{FF2B5EF4-FFF2-40B4-BE49-F238E27FC236}">
                <a16:creationId xmlns:a16="http://schemas.microsoft.com/office/drawing/2014/main" id="{171F6836-7164-4717-9FFC-0A6EBF3E97A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84396851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E1F72F-5ED8-473E-8359-BFB24503C876}"/>
              </a:ext>
            </a:extLst>
          </p:cNvPr>
          <p:cNvSpPr>
            <a:spLocks noGrp="1"/>
          </p:cNvSpPr>
          <p:nvPr>
            <p:ph type="title"/>
          </p:nvPr>
        </p:nvSpPr>
        <p:spPr/>
        <p:txBody>
          <a:bodyPr/>
          <a:lstStyle/>
          <a:p>
            <a:endParaRPr lang="es-ES"/>
          </a:p>
        </p:txBody>
      </p:sp>
      <p:sp>
        <p:nvSpPr>
          <p:cNvPr id="4" name="Marcador de número de diapositiva 3">
            <a:extLst>
              <a:ext uri="{FF2B5EF4-FFF2-40B4-BE49-F238E27FC236}">
                <a16:creationId xmlns:a16="http://schemas.microsoft.com/office/drawing/2014/main" id="{113C7262-5669-43D5-B40A-887CE945C1F9}"/>
              </a:ext>
            </a:extLst>
          </p:cNvPr>
          <p:cNvSpPr>
            <a:spLocks noGrp="1"/>
          </p:cNvSpPr>
          <p:nvPr>
            <p:ph type="sldNum" sz="quarter" idx="12"/>
          </p:nvPr>
        </p:nvSpPr>
        <p:spPr/>
        <p:txBody>
          <a:bodyPr/>
          <a:lstStyle/>
          <a:p>
            <a:fld id="{4AAC0BA3-4C9C-4C03-94B7-BB811F4B93E0}" type="slidenum">
              <a:rPr lang="es-ES" smtClean="0"/>
              <a:t>5</a:t>
            </a:fld>
            <a:endParaRPr lang="es-ES"/>
          </a:p>
        </p:txBody>
      </p:sp>
      <p:pic>
        <p:nvPicPr>
          <p:cNvPr id="7" name="Marcador de contenido 6">
            <a:extLst>
              <a:ext uri="{FF2B5EF4-FFF2-40B4-BE49-F238E27FC236}">
                <a16:creationId xmlns:a16="http://schemas.microsoft.com/office/drawing/2014/main" id="{983EE1F0-5F91-4B4E-AB38-B2071033A2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409659091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C18ADA-F812-4448-9FDE-3EAE262B47DB}"/>
              </a:ext>
            </a:extLst>
          </p:cNvPr>
          <p:cNvSpPr>
            <a:spLocks noGrp="1"/>
          </p:cNvSpPr>
          <p:nvPr>
            <p:ph type="title"/>
          </p:nvPr>
        </p:nvSpPr>
        <p:spPr/>
        <p:txBody>
          <a:bodyPr/>
          <a:lstStyle/>
          <a:p>
            <a:endParaRPr lang="es-ES"/>
          </a:p>
        </p:txBody>
      </p:sp>
      <p:sp>
        <p:nvSpPr>
          <p:cNvPr id="4" name="Marcador de número de diapositiva 3">
            <a:extLst>
              <a:ext uri="{FF2B5EF4-FFF2-40B4-BE49-F238E27FC236}">
                <a16:creationId xmlns:a16="http://schemas.microsoft.com/office/drawing/2014/main" id="{CD53828C-5F98-4FB7-86DE-D7811727A453}"/>
              </a:ext>
            </a:extLst>
          </p:cNvPr>
          <p:cNvSpPr>
            <a:spLocks noGrp="1"/>
          </p:cNvSpPr>
          <p:nvPr>
            <p:ph type="sldNum" sz="quarter" idx="12"/>
          </p:nvPr>
        </p:nvSpPr>
        <p:spPr/>
        <p:txBody>
          <a:bodyPr/>
          <a:lstStyle/>
          <a:p>
            <a:fld id="{4AAC0BA3-4C9C-4C03-94B7-BB811F4B93E0}" type="slidenum">
              <a:rPr lang="es-ES" smtClean="0"/>
              <a:t>6</a:t>
            </a:fld>
            <a:endParaRPr lang="es-ES"/>
          </a:p>
        </p:txBody>
      </p:sp>
      <p:pic>
        <p:nvPicPr>
          <p:cNvPr id="8" name="Marcador de contenido 7">
            <a:extLst>
              <a:ext uri="{FF2B5EF4-FFF2-40B4-BE49-F238E27FC236}">
                <a16:creationId xmlns:a16="http://schemas.microsoft.com/office/drawing/2014/main" id="{39F7CB96-10C4-4EFD-8EBC-48554CFCBC1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23781537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73DCC961-4D9F-4785-9B7F-15614D84F789}"/>
              </a:ext>
            </a:extLst>
          </p:cNvPr>
          <p:cNvSpPr>
            <a:spLocks noGrp="1"/>
          </p:cNvSpPr>
          <p:nvPr>
            <p:ph type="sldNum" sz="quarter" idx="12"/>
          </p:nvPr>
        </p:nvSpPr>
        <p:spPr/>
        <p:txBody>
          <a:bodyPr/>
          <a:lstStyle/>
          <a:p>
            <a:fld id="{4AAC0BA3-4C9C-4C03-94B7-BB811F4B93E0}" type="slidenum">
              <a:rPr lang="es-ES" smtClean="0"/>
              <a:t>7</a:t>
            </a:fld>
            <a:endParaRPr lang="es-ES"/>
          </a:p>
        </p:txBody>
      </p:sp>
      <p:pic>
        <p:nvPicPr>
          <p:cNvPr id="16" name="Imagen 15">
            <a:extLst>
              <a:ext uri="{FF2B5EF4-FFF2-40B4-BE49-F238E27FC236}">
                <a16:creationId xmlns:a16="http://schemas.microsoft.com/office/drawing/2014/main" id="{E91730D0-076A-44C1-89B5-9FBCE47FC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5490953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A918B7-9D14-41CC-96AA-E9DCE58CFD7A}"/>
              </a:ext>
            </a:extLst>
          </p:cNvPr>
          <p:cNvSpPr>
            <a:spLocks noGrp="1"/>
          </p:cNvSpPr>
          <p:nvPr>
            <p:ph type="title"/>
          </p:nvPr>
        </p:nvSpPr>
        <p:spPr/>
        <p:txBody>
          <a:bodyPr/>
          <a:lstStyle/>
          <a:p>
            <a:endParaRPr lang="es-ES"/>
          </a:p>
        </p:txBody>
      </p:sp>
      <p:sp>
        <p:nvSpPr>
          <p:cNvPr id="4" name="Marcador de número de diapositiva 3">
            <a:extLst>
              <a:ext uri="{FF2B5EF4-FFF2-40B4-BE49-F238E27FC236}">
                <a16:creationId xmlns:a16="http://schemas.microsoft.com/office/drawing/2014/main" id="{A7525D8C-34A6-4DBB-9461-AD18CD338E23}"/>
              </a:ext>
            </a:extLst>
          </p:cNvPr>
          <p:cNvSpPr>
            <a:spLocks noGrp="1"/>
          </p:cNvSpPr>
          <p:nvPr>
            <p:ph type="sldNum" sz="quarter" idx="12"/>
          </p:nvPr>
        </p:nvSpPr>
        <p:spPr/>
        <p:txBody>
          <a:bodyPr/>
          <a:lstStyle/>
          <a:p>
            <a:fld id="{4AAC0BA3-4C9C-4C03-94B7-BB811F4B93E0}" type="slidenum">
              <a:rPr lang="es-ES" smtClean="0"/>
              <a:t>8</a:t>
            </a:fld>
            <a:endParaRPr lang="es-ES"/>
          </a:p>
        </p:txBody>
      </p:sp>
      <p:pic>
        <p:nvPicPr>
          <p:cNvPr id="7" name="Marcador de contenido 6">
            <a:extLst>
              <a:ext uri="{FF2B5EF4-FFF2-40B4-BE49-F238E27FC236}">
                <a16:creationId xmlns:a16="http://schemas.microsoft.com/office/drawing/2014/main" id="{D60A0F03-522A-4155-862C-413533EACE5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91915599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52F6D6-2E48-4E0F-B22A-9BC4C8027B08}"/>
              </a:ext>
            </a:extLst>
          </p:cNvPr>
          <p:cNvSpPr>
            <a:spLocks noGrp="1"/>
          </p:cNvSpPr>
          <p:nvPr>
            <p:ph type="title"/>
          </p:nvPr>
        </p:nvSpPr>
        <p:spPr/>
        <p:txBody>
          <a:bodyPr/>
          <a:lstStyle/>
          <a:p>
            <a:endParaRPr lang="es-ES"/>
          </a:p>
        </p:txBody>
      </p:sp>
      <p:sp>
        <p:nvSpPr>
          <p:cNvPr id="4" name="Marcador de número de diapositiva 3">
            <a:extLst>
              <a:ext uri="{FF2B5EF4-FFF2-40B4-BE49-F238E27FC236}">
                <a16:creationId xmlns:a16="http://schemas.microsoft.com/office/drawing/2014/main" id="{20B8B533-0427-4CAF-A8DD-D20A605BC523}"/>
              </a:ext>
            </a:extLst>
          </p:cNvPr>
          <p:cNvSpPr>
            <a:spLocks noGrp="1"/>
          </p:cNvSpPr>
          <p:nvPr>
            <p:ph type="sldNum" sz="quarter" idx="12"/>
          </p:nvPr>
        </p:nvSpPr>
        <p:spPr/>
        <p:txBody>
          <a:bodyPr/>
          <a:lstStyle/>
          <a:p>
            <a:fld id="{4AAC0BA3-4C9C-4C03-94B7-BB811F4B93E0}" type="slidenum">
              <a:rPr lang="es-ES" smtClean="0"/>
              <a:t>9</a:t>
            </a:fld>
            <a:endParaRPr lang="es-ES"/>
          </a:p>
        </p:txBody>
      </p:sp>
      <p:pic>
        <p:nvPicPr>
          <p:cNvPr id="8" name="Marcador de contenido 7">
            <a:extLst>
              <a:ext uri="{FF2B5EF4-FFF2-40B4-BE49-F238E27FC236}">
                <a16:creationId xmlns:a16="http://schemas.microsoft.com/office/drawing/2014/main" id="{0253A07D-48F9-41F8-A0B1-6888E81435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08258635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5169</TotalTime>
  <Words>2909</Words>
  <Application>Microsoft Office PowerPoint</Application>
  <PresentationFormat>Panorámica</PresentationFormat>
  <Paragraphs>287</Paragraphs>
  <Slides>34</Slides>
  <Notes>31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34</vt:i4>
      </vt:variant>
    </vt:vector>
  </HeadingPairs>
  <TitlesOfParts>
    <vt:vector size="38"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FRAGANCIAS FUNCIONALES  Una respuesta a las necesidades de la sociedad actual</dc:title>
  <dc:creator>Ana</dc:creator>
  <cp:lastModifiedBy>Antonio</cp:lastModifiedBy>
  <cp:revision>481</cp:revision>
  <dcterms:created xsi:type="dcterms:W3CDTF">2018-05-17T12:58:42Z</dcterms:created>
  <dcterms:modified xsi:type="dcterms:W3CDTF">2019-02-09T11:01:40Z</dcterms:modified>
</cp:coreProperties>
</file>